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0.svg" ContentType="image/svg+xml"/>
  <Override PartName="/ppt/media/image12.svg" ContentType="image/svg+xml"/>
  <Override PartName="/ppt/media/image2.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32"/>
  </p:handoutMasterIdLst>
  <p:sldIdLst>
    <p:sldId id="312" r:id="rId3"/>
    <p:sldId id="307" r:id="rId5"/>
    <p:sldId id="281" r:id="rId6"/>
    <p:sldId id="314" r:id="rId7"/>
    <p:sldId id="282" r:id="rId8"/>
    <p:sldId id="315" r:id="rId9"/>
    <p:sldId id="318" r:id="rId10"/>
    <p:sldId id="317" r:id="rId11"/>
    <p:sldId id="319" r:id="rId12"/>
    <p:sldId id="340" r:id="rId13"/>
    <p:sldId id="347" r:id="rId14"/>
    <p:sldId id="354" r:id="rId15"/>
    <p:sldId id="322" r:id="rId16"/>
    <p:sldId id="364" r:id="rId17"/>
    <p:sldId id="361" r:id="rId18"/>
    <p:sldId id="362" r:id="rId19"/>
    <p:sldId id="327" r:id="rId20"/>
    <p:sldId id="365" r:id="rId21"/>
    <p:sldId id="367" r:id="rId22"/>
    <p:sldId id="368" r:id="rId23"/>
    <p:sldId id="363" r:id="rId24"/>
    <p:sldId id="366" r:id="rId25"/>
    <p:sldId id="378" r:id="rId26"/>
    <p:sldId id="328" r:id="rId27"/>
    <p:sldId id="383" r:id="rId28"/>
    <p:sldId id="369" r:id="rId29"/>
    <p:sldId id="372" r:id="rId30"/>
    <p:sldId id="297" r:id="rId31"/>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2652" userDrawn="1">
          <p15:clr>
            <a:srgbClr val="A4A3A4"/>
          </p15:clr>
        </p15:guide>
        <p15:guide id="4" orient="horz" pos="3264" userDrawn="1">
          <p15:clr>
            <a:srgbClr val="A4A3A4"/>
          </p15:clr>
        </p15:guide>
        <p15:guide id="5" pos="6912" userDrawn="1">
          <p15:clr>
            <a:srgbClr val="A4A3A4"/>
          </p15:clr>
        </p15:guide>
        <p15:guide id="6" orient="horz" pos="38" userDrawn="1">
          <p15:clr>
            <a:srgbClr val="A4A3A4"/>
          </p15:clr>
        </p15:guide>
        <p15:guide id="7" orient="horz" pos="4032" userDrawn="1">
          <p15:clr>
            <a:srgbClr val="A4A3A4"/>
          </p15:clr>
        </p15:guide>
        <p15:guide id="9" orient="horz" pos="2349" userDrawn="1">
          <p15:clr>
            <a:srgbClr val="A4A3A4"/>
          </p15:clr>
        </p15:guide>
        <p15:guide id="12" pos="672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4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105" userDrawn="1">
          <p15:clr>
            <a:srgbClr val="A4A3A4"/>
          </p15:clr>
        </p15:guide>
        <p15:guide id="23" orient="horz" pos="2400" userDrawn="1">
          <p15:clr>
            <a:srgbClr val="A4A3A4"/>
          </p15:clr>
        </p15:guide>
        <p15:guide id="25" pos="5256" userDrawn="1">
          <p15:clr>
            <a:srgbClr val="A4A3A4"/>
          </p15:clr>
        </p15:guide>
        <p15:guide id="26" pos="72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B4B98B0-60AC-42C2-AFA5-B58CD77FA1E5}">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94917" autoAdjust="0"/>
  </p:normalViewPr>
  <p:slideViewPr>
    <p:cSldViewPr snapToGrid="0" snapToObjects="1" showGuides="1">
      <p:cViewPr varScale="1">
        <p:scale>
          <a:sx n="87" d="100"/>
          <a:sy n="87" d="100"/>
        </p:scale>
        <p:origin x="976" y="192"/>
      </p:cViewPr>
      <p:guideLst>
        <p:guide orient="horz" pos="2652"/>
        <p:guide orient="horz" pos="3264"/>
        <p:guide pos="6912"/>
        <p:guide orient="horz" pos="38"/>
        <p:guide orient="horz" pos="4032"/>
        <p:guide orient="horz" pos="2349"/>
        <p:guide pos="6724"/>
        <p:guide pos="2136"/>
        <p:guide pos="2760"/>
        <p:guide pos="3288"/>
        <p:guide pos="4042"/>
        <p:guide pos="4392"/>
        <p:guide pos="4944"/>
        <p:guide pos="5544"/>
        <p:guide pos="6105"/>
        <p:guide orient="horz" pos="2400"/>
        <p:guide pos="5256"/>
        <p:guide pos="726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25" d="100"/>
          <a:sy n="25" d="100"/>
        </p:scale>
        <p:origin x="3480" y="7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customXml" Target="../customXml/item3.xml"/><Relationship Id="rId37" Type="http://schemas.openxmlformats.org/officeDocument/2006/relationships/customXml" Target="../customXml/item2.xml"/><Relationship Id="rId36" Type="http://schemas.openxmlformats.org/officeDocument/2006/relationships/customXml" Target="../customXml/item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943600" cy="122237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7769225" y="0"/>
            <a:ext cx="5943600" cy="1222375"/>
          </a:xfrm>
          <a:prstGeom prst="rect">
            <a:avLst/>
          </a:prstGeom>
        </p:spPr>
        <p:txBody>
          <a:bodyPr vert="horz" lIns="91440" tIns="45720" rIns="91440" bIns="45720" rtlCol="0"/>
          <a:lstStyle>
            <a:lvl1pPr algn="r">
              <a:defRPr sz="1200"/>
            </a:lvl1pPr>
          </a:lstStyle>
          <a:p>
            <a:fld id="{AA970FB6-164E-0840-A35B-09E9F3D45F76}" type="datetimeyyyy">
              <a:rPr lang="en-US" smtClean="0"/>
            </a:fld>
            <a:endParaRPr lang="en-US" dirty="0"/>
          </a:p>
        </p:txBody>
      </p:sp>
      <p:sp>
        <p:nvSpPr>
          <p:cNvPr id="4" name="Footer Placeholder 3"/>
          <p:cNvSpPr>
            <a:spLocks noGrp="1"/>
          </p:cNvSpPr>
          <p:nvPr>
            <p:ph type="ftr" sz="quarter" idx="2"/>
          </p:nvPr>
        </p:nvSpPr>
        <p:spPr>
          <a:xfrm>
            <a:off x="0" y="23161625"/>
            <a:ext cx="5943600" cy="122237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7769225" y="23161625"/>
            <a:ext cx="5943600" cy="1222375"/>
          </a:xfrm>
          <a:prstGeom prst="rect">
            <a:avLst/>
          </a:prstGeom>
        </p:spPr>
        <p:txBody>
          <a:bodyPr vert="horz" lIns="91440" tIns="45720" rIns="91440" bIns="45720" rtlCol="0" anchor="b"/>
          <a:lstStyle>
            <a:lvl1pPr algn="r">
              <a:defRPr sz="1200"/>
            </a:lvl1pPr>
          </a:lstStyle>
          <a:p>
            <a:fld id="{420BD0AB-C59E-4A46-83D3-F07787446BA0}" type="slidenum">
              <a:rPr lang="en-US" smtClean="0"/>
            </a:fld>
            <a:endParaRPr lang="en-US" dirty="0"/>
          </a:p>
        </p:txBody>
      </p:sp>
    </p:spTree>
  </p:cSld>
  <p:clrMap bg1="lt1" tx1="dk1" bg2="lt2" tx2="dk2" accent1="accent1" accent2="accent2" accent3="accent3" accent4="accent4" accent5="accent5" accent6="accent6" hlink="hlink" folHlink="folHlink"/>
  <p:hf hdr="0" ftr="0"/>
</p:handoutMaster>
</file>

<file path=ppt/media/>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f hdr="0" ftr="0"/>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image" Target="../media/image10.svg"/><Relationship Id="rId4" Type="http://schemas.openxmlformats.org/officeDocument/2006/relationships/image" Target="../media/image9.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p:cNvSpPr/>
          <p:nvPr userDrawn="1"/>
        </p:nvSpPr>
        <p:spPr>
          <a:xfrm>
            <a:off x="1500188" y="1173106"/>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18" name="Freeform: Shape 17"/>
          <p:cNvSpPr/>
          <p:nvPr userDrawn="1"/>
        </p:nvSpPr>
        <p:spPr>
          <a:xfrm>
            <a:off x="2694429"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2" name="Title 1"/>
          <p:cNvSpPr>
            <a:spLocks noGrp="1"/>
          </p:cNvSpPr>
          <p:nvPr>
            <p:ph type="ctrTitle" hasCustomPrompt="1"/>
          </p:nvPr>
        </p:nvSpPr>
        <p:spPr>
          <a:xfrm>
            <a:off x="2899790" y="810227"/>
            <a:ext cx="6392421" cy="3831221"/>
          </a:xfrm>
        </p:spPr>
        <p:txBody>
          <a:bodyPr tIns="0" bIns="0" anchor="ctr" anchorCtr="0">
            <a:noAutofit/>
          </a:bodyPr>
          <a:lstStyle>
            <a:lvl1pPr algn="ctr">
              <a:lnSpc>
                <a:spcPct val="100000"/>
              </a:lnSpc>
              <a:defRPr sz="3600"/>
            </a:lvl1pPr>
          </a:lstStyle>
          <a:p>
            <a:r>
              <a:rPr lang="en-US" dirty="0"/>
              <a:t>Click to add title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3">
    <p:spTree>
      <p:nvGrpSpPr>
        <p:cNvPr id="1" name=""/>
        <p:cNvGrpSpPr/>
        <p:nvPr/>
      </p:nvGrpSpPr>
      <p:grpSpPr>
        <a:xfrm>
          <a:off x="0" y="0"/>
          <a:ext cx="0" cy="0"/>
          <a:chOff x="0" y="0"/>
          <a:chExt cx="0" cy="0"/>
        </a:xfrm>
      </p:grpSpPr>
      <p:sp>
        <p:nvSpPr>
          <p:cNvPr id="12" name="Freeform 11"/>
          <p:cNvSpPr/>
          <p:nvPr userDrawn="1"/>
        </p:nvSpPr>
        <p:spPr>
          <a:xfrm>
            <a:off x="1" y="0"/>
            <a:ext cx="1550562" cy="2545382"/>
          </a:xfrm>
          <a:custGeom>
            <a:avLst/>
            <a:gdLst>
              <a:gd name="connsiteX0" fmla="*/ 683117 w 1550562"/>
              <a:gd name="connsiteY0" fmla="*/ 0 h 2545382"/>
              <a:gd name="connsiteX1" fmla="*/ 1550562 w 1550562"/>
              <a:gd name="connsiteY1" fmla="*/ 0 h 2545382"/>
              <a:gd name="connsiteX2" fmla="*/ 1550562 w 1550562"/>
              <a:gd name="connsiteY2" fmla="*/ 7240 h 2545382"/>
              <a:gd name="connsiteX3" fmla="*/ 221868 w 1550562"/>
              <a:gd name="connsiteY3" fmla="*/ 2418735 h 2545382"/>
              <a:gd name="connsiteX4" fmla="*/ 0 w 1550562"/>
              <a:gd name="connsiteY4" fmla="*/ 2545382 h 2545382"/>
              <a:gd name="connsiteX5" fmla="*/ 0 w 1550562"/>
              <a:gd name="connsiteY5" fmla="*/ 1500516 h 2545382"/>
              <a:gd name="connsiteX6" fmla="*/ 102557 w 1550562"/>
              <a:gd name="connsiteY6" fmla="*/ 1405503 h 2545382"/>
              <a:gd name="connsiteX7" fmla="*/ 673022 w 1550562"/>
              <a:gd name="connsiteY7" fmla="*/ 200390 h 2545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0562" h="2545382">
                <a:moveTo>
                  <a:pt x="683117" y="0"/>
                </a:moveTo>
                <a:lnTo>
                  <a:pt x="1550562" y="0"/>
                </a:lnTo>
                <a:lnTo>
                  <a:pt x="1550562" y="7240"/>
                </a:lnTo>
                <a:cubicBezTo>
                  <a:pt x="1550562" y="1022523"/>
                  <a:pt x="1020469" y="1913556"/>
                  <a:pt x="221868" y="2418735"/>
                </a:cubicBezTo>
                <a:lnTo>
                  <a:pt x="0" y="2545382"/>
                </a:lnTo>
                <a:lnTo>
                  <a:pt x="0" y="1500516"/>
                </a:lnTo>
                <a:lnTo>
                  <a:pt x="102557" y="1405503"/>
                </a:lnTo>
                <a:cubicBezTo>
                  <a:pt x="416582" y="1089274"/>
                  <a:pt x="625660" y="668089"/>
                  <a:pt x="673022" y="200390"/>
                </a:cubicBezTo>
                <a:close/>
              </a:path>
            </a:pathLst>
          </a:custGeom>
          <a:solidFill>
            <a:schemeClr val="accent3"/>
          </a:solidFill>
          <a:ln>
            <a:noFill/>
          </a:ln>
        </p:spPr>
        <p:txBody>
          <a:bodyPr vert="horz" wrap="square" lIns="91440" tIns="45720" rIns="91440" bIns="45720" numCol="1" anchor="t" anchorCtr="0" compatLnSpc="1">
            <a:noAutofit/>
          </a:bodyPr>
          <a:lstStyle/>
          <a:p>
            <a:pPr lvl="0"/>
            <a:endParaRPr lang="en-US" dirty="0"/>
          </a:p>
        </p:txBody>
      </p:sp>
      <p:sp>
        <p:nvSpPr>
          <p:cNvPr id="10" name="Freeform 9"/>
          <p:cNvSpPr/>
          <p:nvPr userDrawn="1"/>
        </p:nvSpPr>
        <p:spPr>
          <a:xfrm>
            <a:off x="1" y="-1"/>
            <a:ext cx="682740" cy="1500050"/>
          </a:xfrm>
          <a:custGeom>
            <a:avLst/>
            <a:gdLst>
              <a:gd name="connsiteX0" fmla="*/ 0 w 682740"/>
              <a:gd name="connsiteY0" fmla="*/ 0 h 1500050"/>
              <a:gd name="connsiteX1" fmla="*/ 682740 w 682740"/>
              <a:gd name="connsiteY1" fmla="*/ 0 h 1500050"/>
              <a:gd name="connsiteX2" fmla="*/ 672647 w 682740"/>
              <a:gd name="connsiteY2" fmla="*/ 200357 h 1500050"/>
              <a:gd name="connsiteX3" fmla="*/ 102290 w 682740"/>
              <a:gd name="connsiteY3" fmla="*/ 1405281 h 1500050"/>
              <a:gd name="connsiteX4" fmla="*/ 0 w 682740"/>
              <a:gd name="connsiteY4" fmla="*/ 1500050 h 15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740" h="1500050">
                <a:moveTo>
                  <a:pt x="0" y="0"/>
                </a:moveTo>
                <a:lnTo>
                  <a:pt x="682740" y="0"/>
                </a:lnTo>
                <a:lnTo>
                  <a:pt x="672647" y="200357"/>
                </a:lnTo>
                <a:cubicBezTo>
                  <a:pt x="625294" y="667983"/>
                  <a:pt x="416256" y="1089101"/>
                  <a:pt x="102290" y="1405281"/>
                </a:cubicBezTo>
                <a:lnTo>
                  <a:pt x="0" y="1500050"/>
                </a:lnTo>
                <a:close/>
              </a:path>
            </a:pathLst>
          </a:custGeom>
          <a:solidFill>
            <a:schemeClr val="accent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30" name="Image 2"/>
          <p:cNvSpPr/>
          <p:nvPr/>
        </p:nvSpPr>
        <p:spPr>
          <a:xfrm>
            <a:off x="170445" y="314191"/>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6" name="Title 1"/>
          <p:cNvSpPr>
            <a:spLocks noGrp="1"/>
          </p:cNvSpPr>
          <p:nvPr>
            <p:ph type="title" hasCustomPrompt="1"/>
          </p:nvPr>
        </p:nvSpPr>
        <p:spPr>
          <a:xfrm>
            <a:off x="1550563" y="1089213"/>
            <a:ext cx="9879437" cy="980844"/>
          </a:xfrm>
        </p:spPr>
        <p:txBody>
          <a:bodyPr tIns="0" bIns="0"/>
          <a:lstStyle>
            <a:lvl1pPr algn="l">
              <a:lnSpc>
                <a:spcPct val="100000"/>
              </a:lnSpc>
              <a:defRPr sz="3600">
                <a:solidFill>
                  <a:schemeClr val="accent6"/>
                </a:solidFill>
              </a:defRPr>
            </a:lvl1pPr>
          </a:lstStyle>
          <a:p>
            <a:r>
              <a:rPr lang="en-US" dirty="0"/>
              <a:t>Click to add title</a:t>
            </a:r>
            <a:endParaRPr lang="en-US" dirty="0"/>
          </a:p>
        </p:txBody>
      </p:sp>
      <p:sp>
        <p:nvSpPr>
          <p:cNvPr id="4" name="Text Placeholder 54"/>
          <p:cNvSpPr>
            <a:spLocks noGrp="1"/>
          </p:cNvSpPr>
          <p:nvPr>
            <p:ph type="body" sz="quarter" idx="13" hasCustomPrompt="1"/>
          </p:nvPr>
        </p:nvSpPr>
        <p:spPr>
          <a:xfrm>
            <a:off x="1550564" y="2331958"/>
            <a:ext cx="2975217" cy="3704266"/>
          </a:xfrm>
        </p:spPr>
        <p:txBody>
          <a:bodyPr lIns="91440" tIns="0" rIns="91440" bIns="0" anchor="t" anchorCtr="0">
            <a:noAutofit/>
          </a:bodyPr>
          <a:lstStyle>
            <a:lvl1pPr marL="0" indent="0">
              <a:lnSpc>
                <a:spcPct val="100000"/>
              </a:lnSpc>
              <a:spcBef>
                <a:spcPts val="0"/>
              </a:spcBef>
              <a:spcAft>
                <a:spcPts val="1200"/>
              </a:spcAft>
              <a:buFont typeface="Arial" panose="020B0604020202020204" pitchFamily="34" charset="0"/>
              <a:buNone/>
              <a:defRPr sz="1800"/>
            </a:lvl1pPr>
          </a:lstStyle>
          <a:p>
            <a:r>
              <a:rPr lang="en-US" dirty="0"/>
              <a:t>Click to add subtitle</a:t>
            </a:r>
            <a:endParaRPr lang="en-US" dirty="0"/>
          </a:p>
        </p:txBody>
      </p:sp>
      <p:sp>
        <p:nvSpPr>
          <p:cNvPr id="9" name="Content Placeholder 2"/>
          <p:cNvSpPr>
            <a:spLocks noGrp="1"/>
          </p:cNvSpPr>
          <p:nvPr>
            <p:ph sz="half" idx="1" hasCustomPrompt="1"/>
          </p:nvPr>
        </p:nvSpPr>
        <p:spPr>
          <a:xfrm>
            <a:off x="5087154" y="2331791"/>
            <a:ext cx="6345893" cy="3721817"/>
          </a:xfrm>
        </p:spPr>
        <p:txBody>
          <a:bodyPr lIns="91440" rIns="91440">
            <a:normAutofit/>
          </a:bodyPr>
          <a:lstStyle>
            <a:lvl1pPr>
              <a:defRPr sz="1800"/>
            </a:lvl1pPr>
            <a:lvl2pPr>
              <a:defRPr sz="1800"/>
            </a:lvl2pPr>
            <a:lvl3pPr>
              <a:defRPr sz="1800"/>
            </a:lvl3pPr>
            <a:lvl4pPr>
              <a:defRPr sz="1800"/>
            </a:lvl4pPr>
            <a:lvl5pPr>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0" name="Slide Number Placeholder 2"/>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3">
    <p:spTree>
      <p:nvGrpSpPr>
        <p:cNvPr id="1" name=""/>
        <p:cNvGrpSpPr/>
        <p:nvPr/>
      </p:nvGrpSpPr>
      <p:grpSpPr>
        <a:xfrm>
          <a:off x="0" y="0"/>
          <a:ext cx="0" cy="0"/>
          <a:chOff x="0" y="0"/>
          <a:chExt cx="0" cy="0"/>
        </a:xfrm>
      </p:grpSpPr>
      <p:pic>
        <p:nvPicPr>
          <p:cNvPr id="29" name="Graphic 28"/>
          <p:cNvPicPr>
            <a:picLocks noChangeAspect="1"/>
          </p:cNvPicPr>
          <p:nvPr userDrawn="1"/>
        </p:nvPicPr>
        <p:blipFill>
          <a:blip r:embed="rId2" cstate="screen">
            <a:extLst>
              <a:ext uri="{96DAC541-7B7A-43D3-8B79-37D633B846F1}">
                <asvg:svgBlip xmlns:asvg="http://schemas.microsoft.com/office/drawing/2016/SVG/main" r:embed="rId3"/>
              </a:ext>
            </a:extLst>
          </a:blip>
          <a:srcRect t="7193"/>
          <a:stretch>
            <a:fillRect/>
          </a:stretch>
        </p:blipFill>
        <p:spPr>
          <a:xfrm>
            <a:off x="1" y="-1"/>
            <a:ext cx="443344" cy="6856025"/>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sp>
        <p:nvSpPr>
          <p:cNvPr id="2" name="Title 1"/>
          <p:cNvSpPr>
            <a:spLocks noGrp="1"/>
          </p:cNvSpPr>
          <p:nvPr>
            <p:ph type="title" hasCustomPrompt="1"/>
          </p:nvPr>
        </p:nvSpPr>
        <p:spPr>
          <a:xfrm>
            <a:off x="1550564" y="1057274"/>
            <a:ext cx="9875463" cy="999746"/>
          </a:xfrm>
        </p:spPr>
        <p:txBody>
          <a:bodyPr tIns="0" bIns="0">
            <a:noAutofit/>
          </a:bodyPr>
          <a:lstStyle>
            <a:lvl1pPr algn="l">
              <a:lnSpc>
                <a:spcPct val="100000"/>
              </a:lnSpc>
              <a:defRPr sz="3600" b="1"/>
            </a:lvl1pPr>
          </a:lstStyle>
          <a:p>
            <a:r>
              <a:rPr lang="en-US" dirty="0"/>
              <a:t>Click to add title</a:t>
            </a:r>
            <a:endParaRPr lang="en-US" dirty="0"/>
          </a:p>
        </p:txBody>
      </p:sp>
      <p:sp>
        <p:nvSpPr>
          <p:cNvPr id="49" name="Freeform 48"/>
          <p:cNvSpPr/>
          <p:nvPr userDrawn="1"/>
        </p:nvSpPr>
        <p:spPr>
          <a:xfrm flipH="1" flipV="1">
            <a:off x="-3" y="4420134"/>
            <a:ext cx="1293237" cy="2437866"/>
          </a:xfrm>
          <a:custGeom>
            <a:avLst/>
            <a:gdLst>
              <a:gd name="connsiteX0" fmla="*/ 1293237 w 1293237"/>
              <a:gd name="connsiteY0" fmla="*/ 2437866 h 2437866"/>
              <a:gd name="connsiteX1" fmla="*/ 1292465 w 1293237"/>
              <a:gd name="connsiteY1" fmla="*/ 2437373 h 2437866"/>
              <a:gd name="connsiteX2" fmla="*/ 0 w 1293237"/>
              <a:gd name="connsiteY2" fmla="*/ 0 h 2437866"/>
              <a:gd name="connsiteX3" fmla="*/ 1293237 w 1293237"/>
              <a:gd name="connsiteY3" fmla="*/ 0 h 2437866"/>
            </a:gdLst>
            <a:ahLst/>
            <a:cxnLst>
              <a:cxn ang="0">
                <a:pos x="connsiteX0" y="connsiteY0"/>
              </a:cxn>
              <a:cxn ang="0">
                <a:pos x="connsiteX1" y="connsiteY1"/>
              </a:cxn>
              <a:cxn ang="0">
                <a:pos x="connsiteX2" y="connsiteY2"/>
              </a:cxn>
              <a:cxn ang="0">
                <a:pos x="connsiteX3" y="connsiteY3"/>
              </a:cxn>
            </a:cxnLst>
            <a:rect l="l" t="t" r="r" b="b"/>
            <a:pathLst>
              <a:path w="1293237" h="2437866">
                <a:moveTo>
                  <a:pt x="1293237" y="2437866"/>
                </a:moveTo>
                <a:lnTo>
                  <a:pt x="1292465" y="2437373"/>
                </a:lnTo>
                <a:cubicBezTo>
                  <a:pt x="511725" y="1903845"/>
                  <a:pt x="0" y="1011184"/>
                  <a:pt x="0" y="0"/>
                </a:cubicBezTo>
                <a:lnTo>
                  <a:pt x="1293237" y="0"/>
                </a:lnTo>
                <a:close/>
              </a:path>
            </a:pathLst>
          </a:custGeom>
          <a:solidFill>
            <a:schemeClr val="accent1"/>
          </a:solidFill>
          <a:ln w="4763" cap="flat">
            <a:noFill/>
            <a:prstDash val="solid"/>
            <a:miter/>
          </a:ln>
        </p:spPr>
        <p:txBody>
          <a:bodyPr wrap="square" rtlCol="0" anchor="ctr">
            <a:noAutofit/>
          </a:bodyPr>
          <a:lstStyle/>
          <a:p>
            <a:endParaRPr lang="en-US" dirty="0"/>
          </a:p>
        </p:txBody>
      </p:sp>
      <p:sp>
        <p:nvSpPr>
          <p:cNvPr id="16" name="Content Placeholder 3"/>
          <p:cNvSpPr>
            <a:spLocks noGrp="1"/>
          </p:cNvSpPr>
          <p:nvPr>
            <p:ph sz="half" idx="2" hasCustomPrompt="1"/>
          </p:nvPr>
        </p:nvSpPr>
        <p:spPr>
          <a:xfrm>
            <a:off x="1550564" y="2303028"/>
            <a:ext cx="5829147"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8" name="Content Placeholder 3"/>
          <p:cNvSpPr>
            <a:spLocks noGrp="1"/>
          </p:cNvSpPr>
          <p:nvPr>
            <p:ph sz="half" idx="15" hasCustomPrompt="1"/>
          </p:nvPr>
        </p:nvSpPr>
        <p:spPr>
          <a:xfrm>
            <a:off x="7940842" y="2303028"/>
            <a:ext cx="3485184"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7" name="Slide Number Placeholder 2"/>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fld>
            <a:endParaRPr lang="en-US" dirty="0"/>
          </a:p>
        </p:txBody>
      </p:sp>
      <p:pic>
        <p:nvPicPr>
          <p:cNvPr id="43" name="Graphic 42"/>
          <p:cNvPicPr>
            <a:picLocks noChangeAspect="1"/>
          </p:cNvPicPr>
          <p:nvPr userDrawn="1"/>
        </p:nvPicPr>
        <p:blipFill>
          <a:blip r:embed="rId2" cstate="screen">
            <a:extLst>
              <a:ext uri="{96DAC541-7B7A-43D3-8B79-37D633B846F1}">
                <asvg:svgBlip xmlns:asvg="http://schemas.microsoft.com/office/drawing/2016/SVG/main" r:embed="rId3"/>
              </a:ext>
            </a:extLst>
          </a:blip>
          <a:srcRect t="7193"/>
          <a:stretch>
            <a:fillRect/>
          </a:stretch>
        </p:blipFill>
        <p:spPr>
          <a:xfrm rot="5400000">
            <a:off x="6072641" y="-5676015"/>
            <a:ext cx="443344" cy="11795374"/>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pic>
        <p:nvPicPr>
          <p:cNvPr id="54" name="Graphic 53"/>
          <p:cNvPicPr>
            <a:picLocks noChangeAspect="1"/>
          </p:cNvPicPr>
          <p:nvPr userDrawn="1"/>
        </p:nvPicPr>
        <p:blipFill>
          <a:blip r:embed="rId4" cstate="screen">
            <a:extLst>
              <a:ext uri="{96DAC541-7B7A-43D3-8B79-37D633B846F1}">
                <asvg:svgBlip xmlns:asvg="http://schemas.microsoft.com/office/drawing/2016/SVG/main" r:embed="rId5"/>
              </a:ext>
            </a:extLst>
          </a:blip>
          <a:srcRect t="11443" r="10857"/>
          <a:stretch>
            <a:fillRect/>
          </a:stretch>
        </p:blipFill>
        <p:spPr>
          <a:xfrm rot="16200000">
            <a:off x="-6447" y="6444"/>
            <a:ext cx="1961253" cy="1948364"/>
          </a:xfrm>
          <a:custGeom>
            <a:avLst/>
            <a:gdLst>
              <a:gd name="connsiteX0" fmla="*/ 1961253 w 1961253"/>
              <a:gd name="connsiteY0" fmla="*/ 0 h 1948364"/>
              <a:gd name="connsiteX1" fmla="*/ 1961253 w 1961253"/>
              <a:gd name="connsiteY1" fmla="*/ 1948364 h 1948364"/>
              <a:gd name="connsiteX2" fmla="*/ 0 w 1961253"/>
              <a:gd name="connsiteY2" fmla="*/ 1948364 h 1948364"/>
              <a:gd name="connsiteX3" fmla="*/ 0 w 1961253"/>
              <a:gd name="connsiteY3" fmla="*/ 0 h 1948364"/>
            </a:gdLst>
            <a:ahLst/>
            <a:cxnLst>
              <a:cxn ang="0">
                <a:pos x="connsiteX0" y="connsiteY0"/>
              </a:cxn>
              <a:cxn ang="0">
                <a:pos x="connsiteX1" y="connsiteY1"/>
              </a:cxn>
              <a:cxn ang="0">
                <a:pos x="connsiteX2" y="connsiteY2"/>
              </a:cxn>
              <a:cxn ang="0">
                <a:pos x="connsiteX3" y="connsiteY3"/>
              </a:cxn>
            </a:cxnLst>
            <a:rect l="l" t="t" r="r" b="b"/>
            <a:pathLst>
              <a:path w="1961253" h="1948364">
                <a:moveTo>
                  <a:pt x="1961253" y="0"/>
                </a:moveTo>
                <a:lnTo>
                  <a:pt x="1961253" y="1948364"/>
                </a:lnTo>
                <a:lnTo>
                  <a:pt x="0" y="1948364"/>
                </a:lnTo>
                <a:lnTo>
                  <a:pt x="0" y="0"/>
                </a:lnTo>
                <a:close/>
              </a:path>
            </a:pathLst>
          </a:custGeom>
        </p:spPr>
      </p:pic>
      <p:sp>
        <p:nvSpPr>
          <p:cNvPr id="7" name="Image 2"/>
          <p:cNvSpPr/>
          <p:nvPr userDrawn="1"/>
        </p:nvSpPr>
        <p:spPr>
          <a:xfrm>
            <a:off x="396626" y="4929577"/>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33" name="Rectangle 32"/>
          <p:cNvSpPr/>
          <p:nvPr userDrawn="1"/>
        </p:nvSpPr>
        <p:spPr>
          <a:xfrm>
            <a:off x="-24064" y="0"/>
            <a:ext cx="12216063"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p:cNvSpPr>
            <a:spLocks noGrp="1"/>
          </p:cNvSpPr>
          <p:nvPr>
            <p:ph type="title" hasCustomPrompt="1"/>
          </p:nvPr>
        </p:nvSpPr>
        <p:spPr>
          <a:xfrm>
            <a:off x="914400" y="1057274"/>
            <a:ext cx="10511627" cy="1012785"/>
          </a:xfrm>
        </p:spPr>
        <p:txBody>
          <a:bodyPr tIns="0" bIns="0"/>
          <a:lstStyle>
            <a:lvl1pPr algn="ctr">
              <a:lnSpc>
                <a:spcPct val="100000"/>
              </a:lnSpc>
              <a:defRPr sz="3600">
                <a:solidFill>
                  <a:schemeClr val="accent6"/>
                </a:solidFill>
              </a:defRPr>
            </a:lvl1pPr>
          </a:lstStyle>
          <a:p>
            <a:r>
              <a:rPr lang="en-US" dirty="0"/>
              <a:t>Click to add title</a:t>
            </a:r>
            <a:endParaRPr lang="en-US" dirty="0"/>
          </a:p>
        </p:txBody>
      </p:sp>
      <p:sp>
        <p:nvSpPr>
          <p:cNvPr id="14" name="Content Placeholder 5"/>
          <p:cNvSpPr>
            <a:spLocks noGrp="1"/>
          </p:cNvSpPr>
          <p:nvPr userDrawn="1">
            <p:ph sz="quarter" idx="4" hasCustomPrompt="1"/>
          </p:nvPr>
        </p:nvSpPr>
        <p:spPr>
          <a:xfrm>
            <a:off x="914400" y="2316067"/>
            <a:ext cx="10511627" cy="3948557"/>
          </a:xfrm>
        </p:spPr>
        <p:txBody>
          <a:bodyPr lIns="91440" tIns="91440" rIns="91440" bIns="9144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6" name="Slide Number Placeholder 2"/>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19" name="Freeform: Shape 18"/>
          <p:cNvSpPr/>
          <p:nvPr userDrawn="1"/>
        </p:nvSpPr>
        <p:spPr>
          <a:xfrm>
            <a:off x="7527501" y="0"/>
            <a:ext cx="4671276" cy="6857999"/>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p:cNvPicPr>
            <a:picLocks noChangeAspect="1"/>
          </p:cNvPicPr>
          <p:nvPr userDrawn="1"/>
        </p:nvPicPr>
        <p:blipFill>
          <a:blip r:embed="rId2" cstate="screen">
            <a:extLst>
              <a:ext uri="{96DAC541-7B7A-43D3-8B79-37D633B846F1}">
                <asvg:svgBlip xmlns:asvg="http://schemas.microsoft.com/office/drawing/2016/SVG/main" r:embed="rId3"/>
              </a:ext>
            </a:extLst>
          </a:blip>
          <a:srcRect/>
          <a:stretch>
            <a:fillRect/>
          </a:stretch>
        </p:blipFill>
        <p:spPr>
          <a:xfrm>
            <a:off x="8766586" y="0"/>
            <a:ext cx="3432191" cy="3432191"/>
          </a:xfrm>
          <a:prstGeom prst="rect">
            <a:avLst/>
          </a:prstGeom>
        </p:spPr>
      </p:pic>
      <p:sp>
        <p:nvSpPr>
          <p:cNvPr id="2" name="Title 1"/>
          <p:cNvSpPr>
            <a:spLocks noGrp="1"/>
          </p:cNvSpPr>
          <p:nvPr>
            <p:ph type="ctrTitle" hasCustomPrompt="1"/>
          </p:nvPr>
        </p:nvSpPr>
        <p:spPr>
          <a:xfrm>
            <a:off x="914401" y="849782"/>
            <a:ext cx="5715000" cy="2727709"/>
          </a:xfrm>
        </p:spPr>
        <p:txBody>
          <a:bodyPr tIns="0" bIns="0" anchor="b" anchorCtr="0">
            <a:noAutofit/>
          </a:bodyPr>
          <a:lstStyle>
            <a:lvl1pPr algn="l">
              <a:lnSpc>
                <a:spcPct val="100000"/>
              </a:lnSpc>
              <a:defRPr sz="3600"/>
            </a:lvl1pPr>
          </a:lstStyle>
          <a:p>
            <a:r>
              <a:rPr lang="en-US" dirty="0"/>
              <a:t>Click to add title</a:t>
            </a:r>
            <a:endParaRPr lang="en-US" dirty="0"/>
          </a:p>
        </p:txBody>
      </p:sp>
      <p:sp>
        <p:nvSpPr>
          <p:cNvPr id="6" name="Subtitle 2"/>
          <p:cNvSpPr>
            <a:spLocks noGrp="1"/>
          </p:cNvSpPr>
          <p:nvPr>
            <p:ph type="subTitle" idx="1" hasCustomPrompt="1"/>
          </p:nvPr>
        </p:nvSpPr>
        <p:spPr>
          <a:xfrm>
            <a:off x="914401" y="3813606"/>
            <a:ext cx="5715000" cy="2234642"/>
          </a:xfrm>
        </p:spPr>
        <p:txBody>
          <a:bodyPr lIns="91440" tIns="0" rIns="91440" bIns="0" anchor="t" anchorCtr="0">
            <a:normAutofit/>
          </a:bodyPr>
          <a:lstStyle>
            <a:lvl1pPr marL="0" indent="0" algn="l">
              <a:spcBef>
                <a:spcPts val="575"/>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9" name="Freeform: Shape 8"/>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2" name="Title 1"/>
          <p:cNvSpPr>
            <a:spLocks noGrp="1"/>
          </p:cNvSpPr>
          <p:nvPr>
            <p:ph type="title" hasCustomPrompt="1"/>
          </p:nvPr>
        </p:nvSpPr>
        <p:spPr/>
        <p:txBody>
          <a:bodyPr anchor="ctr" anchorCtr="0"/>
          <a:lstStyle/>
          <a:p>
            <a:r>
              <a:rPr lang="en-US" dirty="0"/>
              <a:t>Click to add title</a:t>
            </a:r>
            <a:endParaRPr lang="en-US" dirty="0"/>
          </a:p>
        </p:txBody>
      </p:sp>
      <p:sp>
        <p:nvSpPr>
          <p:cNvPr id="5" name="Slide Number Placeholder 4"/>
          <p:cNvSpPr>
            <a:spLocks noGrp="1"/>
          </p:cNvSpPr>
          <p:nvPr>
            <p:ph type="sldNum" sz="quarter" idx="12"/>
          </p:nvPr>
        </p:nvSpPr>
        <p:spPr/>
        <p:txBody>
          <a:bodyPr/>
          <a:lstStyle>
            <a:lvl1pPr>
              <a:defRPr>
                <a:latin typeface="+mn-lt"/>
              </a:defRPr>
            </a:lvl1pPr>
          </a:lstStyle>
          <a:p>
            <a:fld id="{48F63A3B-78C7-47BE-AE5E-E10140E04643}"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8" name="Freeform: Shape 7"/>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4" name="Slide Number Placeholder 3"/>
          <p:cNvSpPr>
            <a:spLocks noGrp="1"/>
          </p:cNvSpPr>
          <p:nvPr>
            <p:ph type="sldNum" sz="quarter" idx="12"/>
          </p:nvPr>
        </p:nvSpPr>
        <p:spPr/>
        <p:txBody>
          <a:bodyPr/>
          <a:lstStyle>
            <a:lvl1pPr>
              <a:defRPr>
                <a:latin typeface="+mn-lt"/>
              </a:defRPr>
            </a:lvl1pPr>
          </a:lstStyle>
          <a:p>
            <a:fld id="{48F63A3B-78C7-47BE-AE5E-E10140E04643}"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2" name="Title 1"/>
          <p:cNvSpPr>
            <a:spLocks noGrp="1"/>
          </p:cNvSpPr>
          <p:nvPr>
            <p:ph type="title" hasCustomPrompt="1"/>
          </p:nvPr>
        </p:nvSpPr>
        <p:spPr>
          <a:xfrm>
            <a:off x="758952" y="758952"/>
            <a:ext cx="3932237" cy="1524662"/>
          </a:xfrm>
        </p:spPr>
        <p:txBody>
          <a:bodyPr anchor="b"/>
          <a:lstStyle>
            <a:lvl1pPr>
              <a:lnSpc>
                <a:spcPct val="100000"/>
              </a:lnSpc>
              <a:defRPr sz="3200"/>
            </a:lvl1pPr>
          </a:lstStyle>
          <a:p>
            <a:r>
              <a:rPr lang="en-US" dirty="0"/>
              <a:t>Click to add title</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fld>
            <a:endParaRPr lang="en-US" dirty="0"/>
          </a:p>
        </p:txBody>
      </p:sp>
      <p:sp>
        <p:nvSpPr>
          <p:cNvPr id="4" name="Text Placeholder 3"/>
          <p:cNvSpPr>
            <a:spLocks noGrp="1"/>
          </p:cNvSpPr>
          <p:nvPr>
            <p:ph type="body" sz="half" idx="2" hasCustomPrompt="1"/>
          </p:nvPr>
        </p:nvSpPr>
        <p:spPr>
          <a:xfrm>
            <a:off x="758952" y="2286000"/>
            <a:ext cx="3932237" cy="35670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endParaRPr lang="en-US" dirty="0"/>
          </a:p>
        </p:txBody>
      </p:sp>
      <p:sp>
        <p:nvSpPr>
          <p:cNvPr id="3" name="Content Placeholder 2"/>
          <p:cNvSpPr>
            <a:spLocks noGrp="1"/>
          </p:cNvSpPr>
          <p:nvPr>
            <p:ph idx="1" hasCustomPrompt="1"/>
          </p:nvPr>
        </p:nvSpPr>
        <p:spPr>
          <a:xfrm>
            <a:off x="5183187" y="741459"/>
            <a:ext cx="6242839" cy="5119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en-US" dirty="0">
              <a:solidFill>
                <a:schemeClr val="tx1"/>
              </a:solidFill>
            </a:endParaRPr>
          </a:p>
        </p:txBody>
      </p:sp>
      <p:sp>
        <p:nvSpPr>
          <p:cNvPr id="2" name="Title 1"/>
          <p:cNvSpPr>
            <a:spLocks noGrp="1"/>
          </p:cNvSpPr>
          <p:nvPr>
            <p:ph type="title" hasCustomPrompt="1"/>
          </p:nvPr>
        </p:nvSpPr>
        <p:spPr>
          <a:xfrm>
            <a:off x="760938" y="755372"/>
            <a:ext cx="3931920" cy="1527048"/>
          </a:xfrm>
        </p:spPr>
        <p:txBody>
          <a:bodyPr anchor="b"/>
          <a:lstStyle>
            <a:lvl1pPr>
              <a:lnSpc>
                <a:spcPct val="100000"/>
              </a:lnSpc>
              <a:defRPr sz="3200"/>
            </a:lvl1pPr>
          </a:lstStyle>
          <a:p>
            <a:r>
              <a:rPr lang="en-US" dirty="0"/>
              <a:t>Click to add title</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fld>
            <a:endParaRPr lang="en-US" dirty="0"/>
          </a:p>
        </p:txBody>
      </p:sp>
      <p:sp>
        <p:nvSpPr>
          <p:cNvPr id="4" name="Text Placeholder 3"/>
          <p:cNvSpPr>
            <a:spLocks noGrp="1"/>
          </p:cNvSpPr>
          <p:nvPr>
            <p:ph type="body" sz="half" idx="2" hasCustomPrompt="1"/>
          </p:nvPr>
        </p:nvSpPr>
        <p:spPr>
          <a:xfrm>
            <a:off x="760938" y="2286001"/>
            <a:ext cx="393192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endParaRPr lang="en-US" dirty="0"/>
          </a:p>
        </p:txBody>
      </p:sp>
      <p:sp>
        <p:nvSpPr>
          <p:cNvPr id="3" name="Picture Placeholder 2"/>
          <p:cNvSpPr>
            <a:spLocks noGrp="1" noChangeAspect="1"/>
          </p:cNvSpPr>
          <p:nvPr>
            <p:ph type="pic" idx="1" hasCustomPrompt="1"/>
          </p:nvPr>
        </p:nvSpPr>
        <p:spPr>
          <a:xfrm>
            <a:off x="5262700" y="987425"/>
            <a:ext cx="6172200" cy="4873625"/>
          </a:xfrm>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to add picture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p:cNvGrpSpPr/>
          <p:nvPr userDrawn="1"/>
        </p:nvGrpSpPr>
        <p:grpSpPr>
          <a:xfrm>
            <a:off x="6452303" y="3405019"/>
            <a:ext cx="5739697" cy="3467971"/>
            <a:chOff x="5009037" y="2525712"/>
            <a:chExt cx="7170193" cy="4332288"/>
          </a:xfrm>
        </p:grpSpPr>
        <p:sp>
          <p:nvSpPr>
            <p:cNvPr id="7" name="Freeform 7"/>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noAutofit/>
            </a:bodyPr>
            <a:lstStyle/>
            <a:p>
              <a:endParaRPr lang="en-US" dirty="0"/>
            </a:p>
          </p:txBody>
        </p:sp>
        <p:sp>
          <p:nvSpPr>
            <p:cNvPr id="8" name="Freeform 6"/>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noAutofit/>
            </a:bodyPr>
            <a:lstStyle/>
            <a:p>
              <a:endParaRPr lang="en-US" dirty="0"/>
            </a:p>
          </p:txBody>
        </p:sp>
      </p:grpSp>
      <p:grpSp>
        <p:nvGrpSpPr>
          <p:cNvPr id="9" name="Group 8"/>
          <p:cNvGrpSpPr/>
          <p:nvPr userDrawn="1"/>
        </p:nvGrpSpPr>
        <p:grpSpPr>
          <a:xfrm flipH="1" flipV="1">
            <a:off x="6465610" y="0"/>
            <a:ext cx="5739697" cy="3467971"/>
            <a:chOff x="5183405" y="2678112"/>
            <a:chExt cx="7170193" cy="4332288"/>
          </a:xfrm>
        </p:grpSpPr>
        <p:sp>
          <p:nvSpPr>
            <p:cNvPr id="10" name="Freeform 7"/>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noAutofit/>
            </a:bodyPr>
            <a:lstStyle/>
            <a:p>
              <a:endParaRPr lang="en-US" dirty="0"/>
            </a:p>
          </p:txBody>
        </p:sp>
        <p:sp>
          <p:nvSpPr>
            <p:cNvPr id="11" name="Freeform 6"/>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noAutofit/>
            </a:bodyPr>
            <a:lstStyle/>
            <a:p>
              <a:endParaRPr lang="en-US" dirty="0"/>
            </a:p>
          </p:txBody>
        </p:sp>
      </p:grpSp>
      <p:sp>
        <p:nvSpPr>
          <p:cNvPr id="14" name="Image 2"/>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914400" y="1057274"/>
            <a:ext cx="6583680" cy="1531357"/>
          </a:xfrm>
        </p:spPr>
        <p:txBody>
          <a:bodyPr tIns="0" bIns="0">
            <a:noAutofit/>
          </a:bodyPr>
          <a:lstStyle>
            <a:lvl1pPr algn="l">
              <a:lnSpc>
                <a:spcPct val="100000"/>
              </a:lnSpc>
              <a:defRPr sz="3600"/>
            </a:lvl1pPr>
          </a:lstStyle>
          <a:p>
            <a:r>
              <a:rPr lang="en-US" dirty="0"/>
              <a:t>Click to add title</a:t>
            </a:r>
            <a:endParaRPr lang="en-US" dirty="0"/>
          </a:p>
        </p:txBody>
      </p:sp>
      <p:sp>
        <p:nvSpPr>
          <p:cNvPr id="13" name="Content Placeholder 2"/>
          <p:cNvSpPr>
            <a:spLocks noGrp="1"/>
          </p:cNvSpPr>
          <p:nvPr>
            <p:ph idx="1" hasCustomPrompt="1"/>
          </p:nvPr>
        </p:nvSpPr>
        <p:spPr>
          <a:xfrm>
            <a:off x="914400" y="2834640"/>
            <a:ext cx="6583680" cy="3207344"/>
          </a:xfrm>
        </p:spPr>
        <p:txBody>
          <a:bodyPr lIns="91440" tIns="0" rIns="91440" bIns="0">
            <a:normAutofit/>
          </a:bodyPr>
          <a:lstStyle>
            <a:lvl1pPr marL="0" indent="0">
              <a:lnSpc>
                <a:spcPct val="150000"/>
              </a:lnSpc>
              <a:spcBef>
                <a:spcPts val="0"/>
              </a:spcBef>
              <a:buNone/>
              <a:defRPr sz="2400"/>
            </a:lvl1pPr>
            <a:lvl2pPr marL="347345">
              <a:lnSpc>
                <a:spcPct val="150000"/>
              </a:lnSpc>
              <a:spcBef>
                <a:spcPts val="0"/>
              </a:spcBef>
              <a:defRPr sz="2000"/>
            </a:lvl2pPr>
            <a:lvl3pPr marL="685800">
              <a:lnSpc>
                <a:spcPct val="150000"/>
              </a:lnSpc>
              <a:spcBef>
                <a:spcPts val="0"/>
              </a:spcBef>
              <a:defRPr sz="1800"/>
            </a:lvl3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p:txBody>
      </p:sp>
      <p:sp>
        <p:nvSpPr>
          <p:cNvPr id="3" name="Slide Number Placeholder 2"/>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2">
    <p:spTree>
      <p:nvGrpSpPr>
        <p:cNvPr id="1" name=""/>
        <p:cNvGrpSpPr/>
        <p:nvPr/>
      </p:nvGrpSpPr>
      <p:grpSpPr>
        <a:xfrm>
          <a:off x="0" y="0"/>
          <a:ext cx="0" cy="0"/>
          <a:chOff x="0" y="0"/>
          <a:chExt cx="0" cy="0"/>
        </a:xfrm>
      </p:grpSpPr>
      <p:sp>
        <p:nvSpPr>
          <p:cNvPr id="5" name="Rectangle 4"/>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6" name="Rectangle 5"/>
          <p:cNvSpPr/>
          <p:nvPr userDrawn="1"/>
        </p:nvSpPr>
        <p:spPr>
          <a:xfrm>
            <a:off x="443346" y="332509"/>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8" name="Group 17"/>
          <p:cNvGrpSpPr/>
          <p:nvPr userDrawn="1"/>
        </p:nvGrpSpPr>
        <p:grpSpPr>
          <a:xfrm flipH="1">
            <a:off x="9353550" y="0"/>
            <a:ext cx="2838450" cy="2857958"/>
            <a:chOff x="0" y="0"/>
            <a:chExt cx="2838450" cy="2857958"/>
          </a:xfrm>
        </p:grpSpPr>
        <p:sp>
          <p:nvSpPr>
            <p:cNvPr id="12" name="Freeform: Shape 28"/>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1"/>
            </a:solidFill>
            <a:ln>
              <a:noFill/>
            </a:ln>
          </p:spPr>
          <p:txBody>
            <a:bodyPr vert="horz" wrap="square" lIns="91440" tIns="45720" rIns="91440" bIns="45720" numCol="1" anchor="t" anchorCtr="0" compatLnSpc="1">
              <a:noAutofit/>
            </a:bodyPr>
            <a:lstStyle/>
            <a:p>
              <a:pPr lvl="0"/>
              <a:endParaRPr lang="en-US" dirty="0"/>
            </a:p>
          </p:txBody>
        </p:sp>
        <p:sp>
          <p:nvSpPr>
            <p:cNvPr id="15" name="Freeform: Shape 15"/>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16" name="Image 2"/>
            <p:cNvSpPr/>
            <p:nvPr userDrawn="1"/>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2" name="Title 1"/>
          <p:cNvSpPr>
            <a:spLocks noGrp="1"/>
          </p:cNvSpPr>
          <p:nvPr userDrawn="1">
            <p:ph type="title" hasCustomPrompt="1"/>
          </p:nvPr>
        </p:nvSpPr>
        <p:spPr>
          <a:xfrm>
            <a:off x="5702441" y="1061623"/>
            <a:ext cx="5723586" cy="4739104"/>
          </a:xfrm>
        </p:spPr>
        <p:txBody>
          <a:bodyPr tIns="0" bIns="0" anchor="ctr">
            <a:noAutofit/>
          </a:bodyPr>
          <a:lstStyle>
            <a:lvl1pPr algn="l">
              <a:lnSpc>
                <a:spcPct val="100000"/>
              </a:lnSpc>
              <a:defRPr sz="3600" b="1"/>
            </a:lvl1pPr>
          </a:lstStyle>
          <a:p>
            <a:r>
              <a:rPr lang="en-US" dirty="0"/>
              <a:t>Click to add title</a:t>
            </a:r>
            <a:endParaRPr lang="en-US" dirty="0"/>
          </a:p>
        </p:txBody>
      </p:sp>
      <p:sp>
        <p:nvSpPr>
          <p:cNvPr id="8" name="Picture Placeholder 7"/>
          <p:cNvSpPr>
            <a:spLocks noGrp="1"/>
          </p:cNvSpPr>
          <p:nvPr>
            <p:ph type="pic" sz="quarter" idx="11" hasCustomPrompt="1"/>
          </p:nvPr>
        </p:nvSpPr>
        <p:spPr>
          <a:xfrm>
            <a:off x="443345" y="0"/>
            <a:ext cx="4344695" cy="6359525"/>
          </a:xfrm>
        </p:spPr>
        <p:txBody>
          <a:bodyPr>
            <a:normAutofit/>
          </a:bodyPr>
          <a:lstStyle>
            <a:lvl1pPr marL="0" indent="0">
              <a:buNone/>
              <a:defRPr sz="1800"/>
            </a:lvl1pPr>
          </a:lstStyle>
          <a:p>
            <a:pPr lvl="0"/>
            <a:r>
              <a:rPr lang="en-US" dirty="0"/>
              <a:t>Click to add picture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1" name="Rectangle 20"/>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2" name="Rectangle 21"/>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6" name="Freeform 35"/>
          <p:cNvSpPr/>
          <p:nvPr userDrawn="1"/>
        </p:nvSpPr>
        <p:spPr>
          <a:xfrm rot="16200000">
            <a:off x="5760023" y="3764463"/>
            <a:ext cx="2812357" cy="3394143"/>
          </a:xfrm>
          <a:custGeom>
            <a:avLst/>
            <a:gdLst>
              <a:gd name="connsiteX0" fmla="*/ 0 w 2812357"/>
              <a:gd name="connsiteY0" fmla="*/ 0 h 3394143"/>
              <a:gd name="connsiteX1" fmla="*/ 2812357 w 2812357"/>
              <a:gd name="connsiteY1" fmla="*/ 3394143 h 3394143"/>
              <a:gd name="connsiteX2" fmla="*/ 0 w 2812357"/>
              <a:gd name="connsiteY2" fmla="*/ 3394143 h 3394143"/>
            </a:gdLst>
            <a:ahLst/>
            <a:cxnLst>
              <a:cxn ang="0">
                <a:pos x="connsiteX0" y="connsiteY0"/>
              </a:cxn>
              <a:cxn ang="0">
                <a:pos x="connsiteX1" y="connsiteY1"/>
              </a:cxn>
              <a:cxn ang="0">
                <a:pos x="connsiteX2" y="connsiteY2"/>
              </a:cxn>
            </a:cxnLst>
            <a:rect l="l" t="t" r="r" b="b"/>
            <a:pathLst>
              <a:path w="2812357" h="3394143">
                <a:moveTo>
                  <a:pt x="0" y="0"/>
                </a:moveTo>
                <a:lnTo>
                  <a:pt x="2812357" y="3394143"/>
                </a:lnTo>
                <a:lnTo>
                  <a:pt x="0" y="3394143"/>
                </a:lnTo>
                <a:close/>
              </a:path>
            </a:pathLst>
          </a:custGeom>
          <a:solidFill>
            <a:schemeClr val="accent4">
              <a:lumMod val="40000"/>
              <a:lumOff val="60000"/>
              <a:alpha val="50000"/>
            </a:schemeClr>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33" name="Freeform 32"/>
          <p:cNvSpPr/>
          <p:nvPr userDrawn="1"/>
        </p:nvSpPr>
        <p:spPr>
          <a:xfrm>
            <a:off x="0" y="3463854"/>
            <a:ext cx="435241" cy="3394146"/>
          </a:xfrm>
          <a:custGeom>
            <a:avLst/>
            <a:gdLst>
              <a:gd name="connsiteX0" fmla="*/ 435241 w 435241"/>
              <a:gd name="connsiteY0" fmla="*/ 0 h 3394146"/>
              <a:gd name="connsiteX1" fmla="*/ 435241 w 435241"/>
              <a:gd name="connsiteY1" fmla="*/ 3394146 h 3394146"/>
              <a:gd name="connsiteX2" fmla="*/ 0 w 435241"/>
              <a:gd name="connsiteY2" fmla="*/ 3394146 h 3394146"/>
              <a:gd name="connsiteX3" fmla="*/ 0 w 435241"/>
              <a:gd name="connsiteY3" fmla="*/ 523525 h 3394146"/>
            </a:gdLst>
            <a:ahLst/>
            <a:cxnLst>
              <a:cxn ang="0">
                <a:pos x="connsiteX0" y="connsiteY0"/>
              </a:cxn>
              <a:cxn ang="0">
                <a:pos x="connsiteX1" y="connsiteY1"/>
              </a:cxn>
              <a:cxn ang="0">
                <a:pos x="connsiteX2" y="connsiteY2"/>
              </a:cxn>
              <a:cxn ang="0">
                <a:pos x="connsiteX3" y="connsiteY3"/>
              </a:cxn>
            </a:cxnLst>
            <a:rect l="l" t="t" r="r" b="b"/>
            <a:pathLst>
              <a:path w="435241" h="3394146">
                <a:moveTo>
                  <a:pt x="435241" y="0"/>
                </a:moveTo>
                <a:lnTo>
                  <a:pt x="435241" y="3394146"/>
                </a:lnTo>
                <a:lnTo>
                  <a:pt x="0" y="3394146"/>
                </a:lnTo>
                <a:lnTo>
                  <a:pt x="0" y="5235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4" name="Title 1"/>
          <p:cNvSpPr>
            <a:spLocks noGrp="1"/>
          </p:cNvSpPr>
          <p:nvPr userDrawn="1">
            <p:ph type="title" hasCustomPrompt="1"/>
          </p:nvPr>
        </p:nvSpPr>
        <p:spPr>
          <a:xfrm>
            <a:off x="914400" y="1057275"/>
            <a:ext cx="5259554" cy="2495028"/>
          </a:xfrm>
        </p:spPr>
        <p:txBody>
          <a:bodyPr tIns="0" bIns="0">
            <a:noAutofit/>
          </a:bodyPr>
          <a:lstStyle>
            <a:lvl1pPr algn="l">
              <a:lnSpc>
                <a:spcPct val="100000"/>
              </a:lnSpc>
              <a:defRPr sz="3600"/>
            </a:lvl1pPr>
          </a:lstStyle>
          <a:p>
            <a:r>
              <a:rPr lang="en-US" dirty="0"/>
              <a:t>Click to add text</a:t>
            </a:r>
            <a:endParaRPr lang="en-US" dirty="0"/>
          </a:p>
        </p:txBody>
      </p:sp>
      <p:sp>
        <p:nvSpPr>
          <p:cNvPr id="5" name="Content Placeholder 2"/>
          <p:cNvSpPr>
            <a:spLocks noGrp="1"/>
          </p:cNvSpPr>
          <p:nvPr userDrawn="1">
            <p:ph idx="1" hasCustomPrompt="1"/>
          </p:nvPr>
        </p:nvSpPr>
        <p:spPr>
          <a:xfrm>
            <a:off x="914400" y="3808750"/>
            <a:ext cx="5259554" cy="2233233"/>
          </a:xfrm>
        </p:spPr>
        <p:txBody>
          <a:bodyPr lIns="91440" tIns="0" rIns="91440" bIns="0">
            <a:normAutofit/>
          </a:bodyPr>
          <a:lstStyle>
            <a:lvl1pPr marL="0" indent="0">
              <a:lnSpc>
                <a:spcPct val="100000"/>
              </a:lnSpc>
              <a:spcBef>
                <a:spcPts val="0"/>
              </a:spcBef>
              <a:buNone/>
              <a:defRPr sz="2400"/>
            </a:lvl1pPr>
            <a:lvl2pPr marL="347345">
              <a:lnSpc>
                <a:spcPct val="100000"/>
              </a:lnSpc>
              <a:spcBef>
                <a:spcPts val="0"/>
              </a:spcBef>
              <a:defRPr sz="2400"/>
            </a:lvl2pPr>
            <a:lvl3pPr marL="685800">
              <a:lnSpc>
                <a:spcPct val="100000"/>
              </a:lnSpc>
              <a:spcBef>
                <a:spcPts val="0"/>
              </a:spcBef>
              <a:defRPr sz="2400"/>
            </a:lvl3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p:txBody>
      </p:sp>
      <p:sp>
        <p:nvSpPr>
          <p:cNvPr id="52" name="Picture Placeholder 7"/>
          <p:cNvSpPr>
            <a:spLocks noGrp="1"/>
          </p:cNvSpPr>
          <p:nvPr>
            <p:ph type="pic" sz="quarter" idx="11" hasCustomPrompt="1"/>
          </p:nvPr>
        </p:nvSpPr>
        <p:spPr>
          <a:xfrm>
            <a:off x="7414194" y="410780"/>
            <a:ext cx="4344695" cy="6447220"/>
          </a:xfrm>
          <a:solidFill>
            <a:schemeClr val="accent3"/>
          </a:solidFill>
        </p:spPr>
        <p:txBody>
          <a:bodyPr>
            <a:normAutofit/>
          </a:bodyPr>
          <a:lstStyle>
            <a:lvl1pPr marL="0" indent="0">
              <a:buNone/>
              <a:defRPr sz="1800"/>
            </a:lvl1pPr>
          </a:lstStyle>
          <a:p>
            <a:pPr lvl="0"/>
            <a:r>
              <a:rPr lang="en-US" dirty="0"/>
              <a:t>Click to add picture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2" name="Image 1"/>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29" name="Freeform 70"/>
          <p:cNvSpPr/>
          <p:nvPr userDrawn="1"/>
        </p:nvSpPr>
        <p:spPr bwMode="auto">
          <a:xfrm rot="16200000" flipH="1">
            <a:off x="-9389"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alpha val="50000"/>
            </a:schemeClr>
          </a:solidFill>
          <a:ln>
            <a:noFill/>
          </a:ln>
        </p:spPr>
        <p:txBody>
          <a:bodyPr vert="horz" wrap="square" lIns="91440" tIns="45720" rIns="91440" bIns="45720" numCol="1" anchor="t" anchorCtr="0" compatLnSpc="1">
            <a:noAutofit/>
          </a:bodyPr>
          <a:lstStyle/>
          <a:p>
            <a:endParaRPr lang="en-US" dirty="0"/>
          </a:p>
        </p:txBody>
      </p:sp>
      <p:sp>
        <p:nvSpPr>
          <p:cNvPr id="31" name="Freeform 70"/>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noAutofit/>
          </a:bodyPr>
          <a:lstStyle/>
          <a:p>
            <a:endParaRPr lang="en-US" dirty="0"/>
          </a:p>
        </p:txBody>
      </p:sp>
      <p:sp>
        <p:nvSpPr>
          <p:cNvPr id="33" name="Image 4"/>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lumMod val="40000"/>
              <a:lumOff val="60000"/>
              <a:alpha val="50000"/>
            </a:schemeClr>
          </a:solidFill>
          <a:ln w="7052"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3460565" y="1057274"/>
            <a:ext cx="7965461" cy="994164"/>
          </a:xfrm>
        </p:spPr>
        <p:txBody>
          <a:bodyPr lIns="91440" tIns="0" rIns="91440" bIns="0" anchor="b" anchorCtr="0">
            <a:noAutofit/>
          </a:bodyPr>
          <a:lstStyle>
            <a:lvl1pPr algn="l">
              <a:lnSpc>
                <a:spcPct val="100000"/>
              </a:lnSpc>
              <a:defRPr sz="3600" b="1">
                <a:latin typeface="+mj-lt"/>
                <a:cs typeface="Arial" panose="020B0604020202020204" pitchFamily="34" charset="0"/>
              </a:defRPr>
            </a:lvl1pPr>
          </a:lstStyle>
          <a:p>
            <a:r>
              <a:rPr lang="en-US" dirty="0"/>
              <a:t>Click to add title</a:t>
            </a:r>
            <a:endParaRPr lang="en-US" dirty="0"/>
          </a:p>
        </p:txBody>
      </p:sp>
      <p:sp>
        <p:nvSpPr>
          <p:cNvPr id="13" name="Content Placeholder 3"/>
          <p:cNvSpPr>
            <a:spLocks noGrp="1"/>
          </p:cNvSpPr>
          <p:nvPr>
            <p:ph sz="half" idx="2" hasCustomPrompt="1"/>
          </p:nvPr>
        </p:nvSpPr>
        <p:spPr>
          <a:xfrm>
            <a:off x="3460565" y="2303029"/>
            <a:ext cx="7965460" cy="3497698"/>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8" name="Slide Number Placeholder 2"/>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mparison 1">
    <p:spTree>
      <p:nvGrpSpPr>
        <p:cNvPr id="1" name=""/>
        <p:cNvGrpSpPr/>
        <p:nvPr/>
      </p:nvGrpSpPr>
      <p:grpSpPr>
        <a:xfrm>
          <a:off x="0" y="0"/>
          <a:ext cx="0" cy="0"/>
          <a:chOff x="0" y="0"/>
          <a:chExt cx="0" cy="0"/>
        </a:xfrm>
      </p:grpSpPr>
      <p:sp>
        <p:nvSpPr>
          <p:cNvPr id="20" name="Title 19"/>
          <p:cNvSpPr>
            <a:spLocks noGrp="1"/>
          </p:cNvSpPr>
          <p:nvPr>
            <p:ph type="title" hasCustomPrompt="1"/>
          </p:nvPr>
        </p:nvSpPr>
        <p:spPr>
          <a:xfrm>
            <a:off x="4364809" y="1057274"/>
            <a:ext cx="7043617" cy="2520217"/>
          </a:xfrm>
        </p:spPr>
        <p:txBody>
          <a:bodyPr tIns="0" bIns="0">
            <a:noAutofit/>
          </a:bodyPr>
          <a:lstStyle>
            <a:lvl1pPr algn="l">
              <a:lnSpc>
                <a:spcPct val="100000"/>
              </a:lnSpc>
              <a:defRPr sz="3600"/>
            </a:lvl1pPr>
          </a:lstStyle>
          <a:p>
            <a:r>
              <a:rPr lang="en-US" dirty="0"/>
              <a:t>Click to add title</a:t>
            </a:r>
            <a:endParaRPr lang="en-US" dirty="0"/>
          </a:p>
        </p:txBody>
      </p:sp>
      <p:sp>
        <p:nvSpPr>
          <p:cNvPr id="11" name="Image 0"/>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p:cNvPicPr>
            <a:picLocks noChangeAspect="1"/>
          </p:cNvPicPr>
          <p:nvPr userDrawn="1"/>
        </p:nvPicPr>
        <p:blipFill>
          <a:blip r:embed="rId2" cstate="screen">
            <a:extLst>
              <a:ext uri="{96DAC541-7B7A-43D3-8B79-37D633B846F1}">
                <asvg:svgBlip xmlns:asvg="http://schemas.microsoft.com/office/drawing/2016/SVG/main" r:embed="rId3"/>
              </a:ext>
            </a:extLst>
          </a:blip>
          <a:srcRect/>
          <a:stretch>
            <a:fillRect/>
          </a:stretch>
        </p:blipFill>
        <p:spPr>
          <a:xfrm>
            <a:off x="1703311" y="-2784"/>
            <a:ext cx="1734410" cy="5167313"/>
          </a:xfrm>
          <a:prstGeom prst="rect">
            <a:avLst/>
          </a:prstGeom>
        </p:spPr>
      </p:pic>
      <p:sp>
        <p:nvSpPr>
          <p:cNvPr id="39" name="Freeform: Shape 38"/>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p:cNvPicPr>
            <a:picLocks noChangeAspect="1"/>
          </p:cNvPicPr>
          <p:nvPr userDrawn="1"/>
        </p:nvPicPr>
        <p:blipFill>
          <a:blip r:embed="rId4" cstate="screen">
            <a:extLst>
              <a:ext uri="{96DAC541-7B7A-43D3-8B79-37D633B846F1}">
                <asvg:svgBlip xmlns:asvg="http://schemas.microsoft.com/office/drawing/2016/SVG/main" r:embed="rId5"/>
              </a:ext>
            </a:extLst>
          </a:blip>
          <a:srcRect/>
          <a:stretch>
            <a:fillRect/>
          </a:stretch>
        </p:blipFill>
        <p:spPr>
          <a:xfrm>
            <a:off x="1718457" y="3440504"/>
            <a:ext cx="1719263" cy="1724025"/>
          </a:xfrm>
          <a:prstGeom prst="rect">
            <a:avLst/>
          </a:prstGeom>
        </p:spPr>
      </p:pic>
      <p:sp>
        <p:nvSpPr>
          <p:cNvPr id="16" name="Slide Number Placeholder 2"/>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fld>
            <a:endParaRPr lang="en-US" dirty="0"/>
          </a:p>
        </p:txBody>
      </p:sp>
      <p:sp>
        <p:nvSpPr>
          <p:cNvPr id="2" name="Content Placeholder 2"/>
          <p:cNvSpPr>
            <a:spLocks noGrp="1"/>
          </p:cNvSpPr>
          <p:nvPr>
            <p:ph idx="11" hasCustomPrompt="1"/>
          </p:nvPr>
        </p:nvSpPr>
        <p:spPr>
          <a:xfrm>
            <a:off x="4364808" y="3808750"/>
            <a:ext cx="7043618" cy="2233233"/>
          </a:xfrm>
        </p:spPr>
        <p:txBody>
          <a:bodyPr lIns="91440" tIns="0" rIns="91440" bIns="0">
            <a:normAutofit/>
          </a:bodyPr>
          <a:lstStyle>
            <a:lvl1pPr marL="0" indent="0">
              <a:lnSpc>
                <a:spcPct val="100000"/>
              </a:lnSpc>
              <a:spcBef>
                <a:spcPts val="0"/>
              </a:spcBef>
              <a:buNone/>
              <a:defRPr sz="2400"/>
            </a:lvl1pPr>
            <a:lvl2pPr marL="347345">
              <a:lnSpc>
                <a:spcPct val="100000"/>
              </a:lnSpc>
              <a:spcBef>
                <a:spcPts val="0"/>
              </a:spcBef>
              <a:defRPr sz="2400"/>
            </a:lvl2pPr>
            <a:lvl3pPr marL="685800">
              <a:lnSpc>
                <a:spcPct val="100000"/>
              </a:lnSpc>
              <a:spcBef>
                <a:spcPts val="0"/>
              </a:spcBef>
              <a:defRPr sz="2400"/>
            </a:lvl3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4">
    <p:spTree>
      <p:nvGrpSpPr>
        <p:cNvPr id="1" name=""/>
        <p:cNvGrpSpPr/>
        <p:nvPr/>
      </p:nvGrpSpPr>
      <p:grpSpPr>
        <a:xfrm>
          <a:off x="0" y="0"/>
          <a:ext cx="0" cy="0"/>
          <a:chOff x="0" y="0"/>
          <a:chExt cx="0" cy="0"/>
        </a:xfrm>
      </p:grpSpPr>
      <p:sp>
        <p:nvSpPr>
          <p:cNvPr id="27" name="Freeform 26"/>
          <p:cNvSpPr/>
          <p:nvPr userDrawn="1"/>
        </p:nvSpPr>
        <p:spPr>
          <a:xfrm>
            <a:off x="8989454" y="3427336"/>
            <a:ext cx="3202546" cy="3430665"/>
          </a:xfrm>
          <a:custGeom>
            <a:avLst/>
            <a:gdLst>
              <a:gd name="connsiteX0" fmla="*/ 0 w 3202546"/>
              <a:gd name="connsiteY0" fmla="*/ 0 h 3430665"/>
              <a:gd name="connsiteX1" fmla="*/ 3202546 w 3202546"/>
              <a:gd name="connsiteY1" fmla="*/ 0 h 3430665"/>
              <a:gd name="connsiteX2" fmla="*/ 3202546 w 3202546"/>
              <a:gd name="connsiteY2" fmla="*/ 3430665 h 3430665"/>
              <a:gd name="connsiteX3" fmla="*/ 0 w 3202546"/>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202546" h="3430665">
                <a:moveTo>
                  <a:pt x="0" y="0"/>
                </a:moveTo>
                <a:lnTo>
                  <a:pt x="3202546" y="0"/>
                </a:lnTo>
                <a:lnTo>
                  <a:pt x="3202546" y="3430665"/>
                </a:lnTo>
                <a:lnTo>
                  <a:pt x="0" y="3430665"/>
                </a:lnTo>
                <a:close/>
              </a:path>
            </a:pathLst>
          </a:custGeom>
          <a:solidFill>
            <a:schemeClr val="accent3"/>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18" name="Freeform 17"/>
          <p:cNvSpPr/>
          <p:nvPr userDrawn="1"/>
        </p:nvSpPr>
        <p:spPr>
          <a:xfrm>
            <a:off x="8989454" y="3654149"/>
            <a:ext cx="3202546" cy="3203852"/>
          </a:xfrm>
          <a:custGeom>
            <a:avLst/>
            <a:gdLst>
              <a:gd name="connsiteX0" fmla="*/ 3202546 w 3202546"/>
              <a:gd name="connsiteY0" fmla="*/ 0 h 3203852"/>
              <a:gd name="connsiteX1" fmla="*/ 3202546 w 3202546"/>
              <a:gd name="connsiteY1" fmla="*/ 3203852 h 3203852"/>
              <a:gd name="connsiteX2" fmla="*/ 0 w 3202546"/>
              <a:gd name="connsiteY2" fmla="*/ 3203852 h 3203852"/>
              <a:gd name="connsiteX3" fmla="*/ 0 w 3202546"/>
              <a:gd name="connsiteY3" fmla="*/ 3190718 h 3203852"/>
            </a:gdLst>
            <a:ahLst/>
            <a:cxnLst>
              <a:cxn ang="0">
                <a:pos x="connsiteX0" y="connsiteY0"/>
              </a:cxn>
              <a:cxn ang="0">
                <a:pos x="connsiteX1" y="connsiteY1"/>
              </a:cxn>
              <a:cxn ang="0">
                <a:pos x="connsiteX2" y="connsiteY2"/>
              </a:cxn>
              <a:cxn ang="0">
                <a:pos x="connsiteX3" y="connsiteY3"/>
              </a:cxn>
            </a:cxnLst>
            <a:rect l="l" t="t" r="r" b="b"/>
            <a:pathLst>
              <a:path w="3202546" h="3203852">
                <a:moveTo>
                  <a:pt x="3202546" y="0"/>
                </a:moveTo>
                <a:lnTo>
                  <a:pt x="3202546" y="3203852"/>
                </a:lnTo>
                <a:lnTo>
                  <a:pt x="0" y="3203852"/>
                </a:lnTo>
                <a:lnTo>
                  <a:pt x="0" y="3190718"/>
                </a:lnTo>
                <a:close/>
              </a:path>
            </a:pathLst>
          </a:custGeom>
          <a:solidFill>
            <a:schemeClr val="accent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14" name="Freeform 13"/>
          <p:cNvSpPr/>
          <p:nvPr userDrawn="1"/>
        </p:nvSpPr>
        <p:spPr>
          <a:xfrm>
            <a:off x="8989455" y="1"/>
            <a:ext cx="3202545" cy="3437345"/>
          </a:xfrm>
          <a:custGeom>
            <a:avLst/>
            <a:gdLst>
              <a:gd name="connsiteX0" fmla="*/ 0 w 3202545"/>
              <a:gd name="connsiteY0" fmla="*/ 0 h 3437345"/>
              <a:gd name="connsiteX1" fmla="*/ 3202545 w 3202545"/>
              <a:gd name="connsiteY1" fmla="*/ 0 h 3437345"/>
              <a:gd name="connsiteX2" fmla="*/ 3202545 w 3202545"/>
              <a:gd name="connsiteY2" fmla="*/ 3437345 h 3437345"/>
              <a:gd name="connsiteX3" fmla="*/ 0 w 320254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202545" h="3437345">
                <a:moveTo>
                  <a:pt x="0" y="0"/>
                </a:moveTo>
                <a:lnTo>
                  <a:pt x="3202545" y="0"/>
                </a:lnTo>
                <a:lnTo>
                  <a:pt x="3202545" y="3437345"/>
                </a:lnTo>
                <a:lnTo>
                  <a:pt x="0" y="3437345"/>
                </a:lnTo>
                <a:close/>
              </a:path>
            </a:pathLst>
          </a:custGeom>
          <a:solidFill>
            <a:schemeClr val="accent5"/>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16" name="Freeform 15"/>
          <p:cNvSpPr/>
          <p:nvPr userDrawn="1"/>
        </p:nvSpPr>
        <p:spPr>
          <a:xfrm>
            <a:off x="8989454" y="6681"/>
            <a:ext cx="3202546" cy="3436477"/>
          </a:xfrm>
          <a:custGeom>
            <a:avLst/>
            <a:gdLst>
              <a:gd name="connsiteX0" fmla="*/ 0 w 3202546"/>
              <a:gd name="connsiteY0" fmla="*/ 0 h 3436477"/>
              <a:gd name="connsiteX1" fmla="*/ 3202546 w 3202546"/>
              <a:gd name="connsiteY1" fmla="*/ 3214418 h 3436477"/>
              <a:gd name="connsiteX2" fmla="*/ 3202546 w 3202546"/>
              <a:gd name="connsiteY2" fmla="*/ 3436477 h 3436477"/>
              <a:gd name="connsiteX3" fmla="*/ 0 w 3202546"/>
              <a:gd name="connsiteY3" fmla="*/ 3436477 h 3436477"/>
            </a:gdLst>
            <a:ahLst/>
            <a:cxnLst>
              <a:cxn ang="0">
                <a:pos x="connsiteX0" y="connsiteY0"/>
              </a:cxn>
              <a:cxn ang="0">
                <a:pos x="connsiteX1" y="connsiteY1"/>
              </a:cxn>
              <a:cxn ang="0">
                <a:pos x="connsiteX2" y="connsiteY2"/>
              </a:cxn>
              <a:cxn ang="0">
                <a:pos x="connsiteX3" y="connsiteY3"/>
              </a:cxn>
            </a:cxnLst>
            <a:rect l="l" t="t" r="r" b="b"/>
            <a:pathLst>
              <a:path w="3202546" h="3436477">
                <a:moveTo>
                  <a:pt x="0" y="0"/>
                </a:moveTo>
                <a:lnTo>
                  <a:pt x="3202546" y="3214418"/>
                </a:lnTo>
                <a:lnTo>
                  <a:pt x="3202546" y="3436477"/>
                </a:lnTo>
                <a:lnTo>
                  <a:pt x="0" y="3436477"/>
                </a:lnTo>
                <a:close/>
              </a:path>
            </a:pathLst>
          </a:custGeom>
          <a:solidFill>
            <a:schemeClr val="accent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20" name="Title 19"/>
          <p:cNvSpPr>
            <a:spLocks noGrp="1"/>
          </p:cNvSpPr>
          <p:nvPr userDrawn="1">
            <p:ph type="title" hasCustomPrompt="1"/>
          </p:nvPr>
        </p:nvSpPr>
        <p:spPr>
          <a:xfrm>
            <a:off x="914399" y="834635"/>
            <a:ext cx="7796464" cy="1222385"/>
          </a:xfrm>
        </p:spPr>
        <p:txBody>
          <a:bodyPr tIns="0" bIns="0">
            <a:noAutofit/>
          </a:bodyPr>
          <a:lstStyle>
            <a:lvl1pPr algn="l">
              <a:lnSpc>
                <a:spcPct val="100000"/>
              </a:lnSpc>
              <a:defRPr sz="3600"/>
            </a:lvl1pPr>
          </a:lstStyle>
          <a:p>
            <a:r>
              <a:rPr lang="en-US" dirty="0"/>
              <a:t>Click to add title</a:t>
            </a:r>
            <a:endParaRPr lang="en-US" dirty="0"/>
          </a:p>
        </p:txBody>
      </p:sp>
      <p:sp>
        <p:nvSpPr>
          <p:cNvPr id="19" name="Slide Number Placeholder 2"/>
          <p:cNvSpPr>
            <a:spLocks noGrp="1"/>
          </p:cNvSpPr>
          <p:nvPr userDrawn="1">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fld>
            <a:endParaRPr lang="en-US" dirty="0"/>
          </a:p>
        </p:txBody>
      </p:sp>
      <p:sp>
        <p:nvSpPr>
          <p:cNvPr id="23" name="Content Placeholder 3"/>
          <p:cNvSpPr>
            <a:spLocks noGrp="1"/>
          </p:cNvSpPr>
          <p:nvPr userDrawn="1">
            <p:ph sz="half" idx="2" hasCustomPrompt="1"/>
          </p:nvPr>
        </p:nvSpPr>
        <p:spPr>
          <a:xfrm>
            <a:off x="914400" y="2303028"/>
            <a:ext cx="3283119" cy="3720337"/>
          </a:xfrm>
        </p:spPr>
        <p:txBody>
          <a:bodyPr lIns="91440" tIns="0" rIns="91440" bIns="0">
            <a:normAutofit/>
          </a:bodyPr>
          <a:lstStyle>
            <a:lvl1pPr marL="0" indent="0">
              <a:spcBef>
                <a:spcPts val="1000"/>
              </a:spcBef>
              <a:buNone/>
              <a:defRPr sz="1800"/>
            </a:lvl1pPr>
            <a:lvl2pPr marL="283210" indent="-283210">
              <a:spcBef>
                <a:spcPts val="1000"/>
              </a:spcBef>
              <a:defRPr sz="1800"/>
            </a:lvl2pPr>
            <a:lvl3pPr marL="283210" indent="-283210">
              <a:spcBef>
                <a:spcPts val="1000"/>
              </a:spcBef>
              <a:defRPr sz="1800"/>
            </a:lvl3pPr>
            <a:lvl4pPr marL="283210" indent="-283210">
              <a:spcBef>
                <a:spcPts val="1000"/>
              </a:spcBef>
              <a:defRPr sz="1800"/>
            </a:lvl4pPr>
            <a:lvl5pPr marL="283210" indent="-283210">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5" name="Content Placeholder 5"/>
          <p:cNvSpPr>
            <a:spLocks noGrp="1"/>
          </p:cNvSpPr>
          <p:nvPr userDrawn="1">
            <p:ph sz="quarter" idx="4" hasCustomPrompt="1"/>
          </p:nvPr>
        </p:nvSpPr>
        <p:spPr>
          <a:xfrm>
            <a:off x="4782159" y="2303028"/>
            <a:ext cx="3284951" cy="3720337"/>
          </a:xfrm>
        </p:spPr>
        <p:txBody>
          <a:bodyPr lIns="91440" tIns="0" rIns="91440" bIns="0">
            <a:normAutofit/>
          </a:bodyPr>
          <a:lstStyle>
            <a:lvl1pPr marL="0" indent="0">
              <a:spcBef>
                <a:spcPts val="1000"/>
              </a:spcBef>
              <a:buNone/>
              <a:defRPr sz="1800"/>
            </a:lvl1pPr>
            <a:lvl2pPr marL="283210" indent="-283210">
              <a:spcBef>
                <a:spcPts val="1000"/>
              </a:spcBef>
              <a:defRPr sz="1800"/>
            </a:lvl2pPr>
            <a:lvl3pPr marL="283210" indent="-283210">
              <a:spcBef>
                <a:spcPts val="1000"/>
              </a:spcBef>
              <a:defRPr sz="1800"/>
            </a:lvl3pPr>
            <a:lvl4pPr marL="283210" indent="-283210">
              <a:spcBef>
                <a:spcPts val="1000"/>
              </a:spcBef>
              <a:defRPr sz="1800"/>
            </a:lvl4pPr>
            <a:lvl5pPr marL="283210" indent="-283210">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33" name="Rectangle 32"/>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p:cNvSpPr>
            <a:spLocks noGrp="1"/>
          </p:cNvSpPr>
          <p:nvPr>
            <p:ph type="title" hasCustomPrompt="1"/>
          </p:nvPr>
        </p:nvSpPr>
        <p:spPr>
          <a:xfrm>
            <a:off x="914400" y="965393"/>
            <a:ext cx="7631709" cy="1091627"/>
          </a:xfrm>
        </p:spPr>
        <p:txBody>
          <a:bodyPr tIns="0" bIns="0"/>
          <a:lstStyle>
            <a:lvl1pPr algn="l">
              <a:lnSpc>
                <a:spcPct val="100000"/>
              </a:lnSpc>
              <a:defRPr sz="3600">
                <a:solidFill>
                  <a:schemeClr val="accent6"/>
                </a:solidFill>
              </a:defRPr>
            </a:lvl1pPr>
          </a:lstStyle>
          <a:p>
            <a:r>
              <a:rPr lang="en-US" dirty="0"/>
              <a:t>Click to add title</a:t>
            </a:r>
            <a:endParaRPr lang="en-US" dirty="0"/>
          </a:p>
        </p:txBody>
      </p:sp>
      <p:sp>
        <p:nvSpPr>
          <p:cNvPr id="5" name="Content Placeholder 2"/>
          <p:cNvSpPr>
            <a:spLocks noGrp="1"/>
          </p:cNvSpPr>
          <p:nvPr>
            <p:ph sz="half" idx="15" hasCustomPrompt="1"/>
          </p:nvPr>
        </p:nvSpPr>
        <p:spPr>
          <a:xfrm>
            <a:off x="914400" y="2303028"/>
            <a:ext cx="3283119" cy="4144192"/>
          </a:xfrm>
        </p:spPr>
        <p:txBody>
          <a:bodyPr lIns="91440" tIns="0" rIns="91440" bIns="0">
            <a:normAutofit/>
          </a:bodyPr>
          <a:lstStyle>
            <a:lvl1pPr marL="457200" indent="-457200">
              <a:spcBef>
                <a:spcPts val="1000"/>
              </a:spcBef>
              <a:buFont typeface="+mj-lt"/>
              <a:buAutoNum type="arabicPeriod"/>
              <a:defRPr sz="1800"/>
            </a:lvl1pPr>
            <a:lvl2pPr marL="745490" indent="-342900">
              <a:spcBef>
                <a:spcPts val="1000"/>
              </a:spcBef>
              <a:buFont typeface="+mj-lt"/>
              <a:buAutoNum type="alphaLcPeriod"/>
              <a:defRPr sz="1800"/>
            </a:lvl2pPr>
            <a:lvl3pPr marL="1202690" indent="-342900">
              <a:spcBef>
                <a:spcPts val="1000"/>
              </a:spcBef>
              <a:buFont typeface="+mj-lt"/>
              <a:buAutoNum type="arabicParenR"/>
              <a:defRPr sz="1800"/>
            </a:lvl3pPr>
            <a:lvl4pPr marL="1659890" indent="-342900">
              <a:spcBef>
                <a:spcPts val="1000"/>
              </a:spcBef>
              <a:buFont typeface="+mj-lt"/>
              <a:buAutoNum type="alphaLcParenR"/>
              <a:defRPr sz="1800"/>
            </a:lvl4pPr>
            <a:lvl5pPr indent="-283210">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p:txBody>
      </p:sp>
      <p:sp>
        <p:nvSpPr>
          <p:cNvPr id="3" name="Content Placeholder 2"/>
          <p:cNvSpPr>
            <a:spLocks noGrp="1"/>
          </p:cNvSpPr>
          <p:nvPr>
            <p:ph sz="half" idx="1" hasCustomPrompt="1"/>
          </p:nvPr>
        </p:nvSpPr>
        <p:spPr>
          <a:xfrm>
            <a:off x="4782159" y="2303028"/>
            <a:ext cx="3763950" cy="4144192"/>
          </a:xfrm>
        </p:spPr>
        <p:txBody>
          <a:bodyPr lIns="91440" tIns="0" rIns="91440" bIns="0">
            <a:normAutofit/>
          </a:bodyPr>
          <a:lstStyle>
            <a:lvl1pPr marL="0" indent="0">
              <a:spcBef>
                <a:spcPts val="1000"/>
              </a:spcBef>
              <a:buNone/>
              <a:defRPr sz="1800"/>
            </a:lvl1pPr>
            <a:lvl2pPr indent="-283210">
              <a:spcBef>
                <a:spcPts val="1000"/>
              </a:spcBef>
              <a:defRPr sz="1800"/>
            </a:lvl2pPr>
            <a:lvl3pPr indent="-283210">
              <a:spcBef>
                <a:spcPts val="1000"/>
              </a:spcBef>
              <a:defRPr sz="1800"/>
            </a:lvl3pPr>
            <a:lvl4pPr indent="-283210">
              <a:spcBef>
                <a:spcPts val="1000"/>
              </a:spcBef>
              <a:defRPr sz="1800"/>
            </a:lvl4pPr>
            <a:lvl5pPr indent="-283210">
              <a:spcBef>
                <a:spcPts val="1000"/>
              </a:spcBef>
              <a:defRPr sz="180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1" name="Picture Placeholder 30"/>
          <p:cNvSpPr>
            <a:spLocks noGrp="1"/>
          </p:cNvSpPr>
          <p:nvPr>
            <p:ph type="pic" sz="quarter" idx="14" hasCustomPrompt="1"/>
          </p:nvPr>
        </p:nvSpPr>
        <p:spPr>
          <a:xfrm>
            <a:off x="8989454" y="965393"/>
            <a:ext cx="3202545" cy="5892607"/>
          </a:xfrm>
          <a:custGeom>
            <a:avLst/>
            <a:gdLst>
              <a:gd name="connsiteX0" fmla="*/ 0 w 3202545"/>
              <a:gd name="connsiteY0" fmla="*/ 0 h 6023366"/>
              <a:gd name="connsiteX1" fmla="*/ 3202545 w 3202545"/>
              <a:gd name="connsiteY1" fmla="*/ 0 h 6023366"/>
              <a:gd name="connsiteX2" fmla="*/ 3202545 w 3202545"/>
              <a:gd name="connsiteY2" fmla="*/ 3165406 h 6023366"/>
              <a:gd name="connsiteX3" fmla="*/ 2923656 w 3202545"/>
              <a:gd name="connsiteY3" fmla="*/ 3179481 h 6023366"/>
              <a:gd name="connsiteX4" fmla="*/ 364096 w 3202545"/>
              <a:gd name="connsiteY4" fmla="*/ 6016124 h 6023366"/>
              <a:gd name="connsiteX5" fmla="*/ 364096 w 3202545"/>
              <a:gd name="connsiteY5" fmla="*/ 6023364 h 6023366"/>
              <a:gd name="connsiteX6" fmla="*/ 1231541 w 3202545"/>
              <a:gd name="connsiteY6" fmla="*/ 6023364 h 6023366"/>
              <a:gd name="connsiteX7" fmla="*/ 1241636 w 3202545"/>
              <a:gd name="connsiteY7" fmla="*/ 5822974 h 6023366"/>
              <a:gd name="connsiteX8" fmla="*/ 3012253 w 3202545"/>
              <a:gd name="connsiteY8" fmla="*/ 4042481 h 6023366"/>
              <a:gd name="connsiteX9" fmla="*/ 3202545 w 3202545"/>
              <a:gd name="connsiteY9" fmla="*/ 4032784 h 6023366"/>
              <a:gd name="connsiteX10" fmla="*/ 3202545 w 3202545"/>
              <a:gd name="connsiteY10" fmla="*/ 4033098 h 6023366"/>
              <a:gd name="connsiteX11" fmla="*/ 3012291 w 3202545"/>
              <a:gd name="connsiteY11" fmla="*/ 4042794 h 6023366"/>
              <a:gd name="connsiteX12" fmla="*/ 1242011 w 3202545"/>
              <a:gd name="connsiteY12" fmla="*/ 5823008 h 6023366"/>
              <a:gd name="connsiteX13" fmla="*/ 1231918 w 3202545"/>
              <a:gd name="connsiteY13" fmla="*/ 6023365 h 6023366"/>
              <a:gd name="connsiteX14" fmla="*/ 3202545 w 3202545"/>
              <a:gd name="connsiteY14" fmla="*/ 6023365 h 6023366"/>
              <a:gd name="connsiteX15" fmla="*/ 3202545 w 3202545"/>
              <a:gd name="connsiteY15" fmla="*/ 6023366 h 6023366"/>
              <a:gd name="connsiteX16" fmla="*/ 0 w 3202545"/>
              <a:gd name="connsiteY16" fmla="*/ 6023366 h 6023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02545" h="6023366">
                <a:moveTo>
                  <a:pt x="0" y="0"/>
                </a:moveTo>
                <a:lnTo>
                  <a:pt x="3202545" y="0"/>
                </a:lnTo>
                <a:lnTo>
                  <a:pt x="3202545" y="3165406"/>
                </a:lnTo>
                <a:lnTo>
                  <a:pt x="2923656" y="3179481"/>
                </a:lnTo>
                <a:cubicBezTo>
                  <a:pt x="1485615" y="3325450"/>
                  <a:pt x="364096" y="4539349"/>
                  <a:pt x="364096" y="6016124"/>
                </a:cubicBezTo>
                <a:lnTo>
                  <a:pt x="364096" y="6023364"/>
                </a:lnTo>
                <a:lnTo>
                  <a:pt x="1231541" y="6023364"/>
                </a:lnTo>
                <a:lnTo>
                  <a:pt x="1241636" y="5822974"/>
                </a:lnTo>
                <a:cubicBezTo>
                  <a:pt x="1336361" y="4887576"/>
                  <a:pt x="2077946" y="4138236"/>
                  <a:pt x="3012253" y="4042481"/>
                </a:cubicBezTo>
                <a:lnTo>
                  <a:pt x="3202545" y="4032784"/>
                </a:lnTo>
                <a:lnTo>
                  <a:pt x="3202545" y="4033098"/>
                </a:lnTo>
                <a:lnTo>
                  <a:pt x="3012291" y="4042794"/>
                </a:lnTo>
                <a:cubicBezTo>
                  <a:pt x="2078162" y="4138534"/>
                  <a:pt x="1336718" y="4887757"/>
                  <a:pt x="1242011" y="5823008"/>
                </a:cubicBezTo>
                <a:lnTo>
                  <a:pt x="1231918" y="6023365"/>
                </a:lnTo>
                <a:lnTo>
                  <a:pt x="3202545" y="6023365"/>
                </a:lnTo>
                <a:lnTo>
                  <a:pt x="3202545" y="6023366"/>
                </a:lnTo>
                <a:lnTo>
                  <a:pt x="0" y="6023366"/>
                </a:lnTo>
                <a:close/>
              </a:path>
            </a:pathLst>
          </a:custGeom>
          <a:solidFill>
            <a:schemeClr val="accent4"/>
          </a:solidFill>
        </p:spPr>
        <p:txBody>
          <a:bodyPr wrap="square">
            <a:noAutofit/>
          </a:bodyPr>
          <a:lstStyle>
            <a:lvl1pPr marL="0" indent="0">
              <a:buNone/>
              <a:defRPr sz="1800"/>
            </a:lvl1pPr>
          </a:lstStyle>
          <a:p>
            <a:pPr lvl="0"/>
            <a:r>
              <a:rPr lang="en-US" dirty="0"/>
              <a:t>Click to add picture</a:t>
            </a:r>
            <a:endParaRPr lang="en-US" dirty="0"/>
          </a:p>
        </p:txBody>
      </p:sp>
      <p:grpSp>
        <p:nvGrpSpPr>
          <p:cNvPr id="32" name="Group 31"/>
          <p:cNvGrpSpPr/>
          <p:nvPr userDrawn="1"/>
        </p:nvGrpSpPr>
        <p:grpSpPr>
          <a:xfrm>
            <a:off x="9353550" y="4000041"/>
            <a:ext cx="2838450" cy="2857959"/>
            <a:chOff x="12797096" y="4000041"/>
            <a:chExt cx="2838450" cy="2857959"/>
          </a:xfrm>
        </p:grpSpPr>
        <p:sp>
          <p:nvSpPr>
            <p:cNvPr id="20" name="Freeform: Shape 28"/>
            <p:cNvSpPr/>
            <p:nvPr userDrawn="1"/>
          </p:nvSpPr>
          <p:spPr>
            <a:xfrm rot="10800000">
              <a:off x="12797096" y="4000041"/>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noAutofit/>
            </a:bodyPr>
            <a:lstStyle/>
            <a:p>
              <a:pPr lvl="0"/>
              <a:endParaRPr lang="en-US" dirty="0"/>
            </a:p>
          </p:txBody>
        </p:sp>
        <p:sp>
          <p:nvSpPr>
            <p:cNvPr id="21" name="Freeform: Shape 25"/>
            <p:cNvSpPr/>
            <p:nvPr userDrawn="1"/>
          </p:nvSpPr>
          <p:spPr>
            <a:xfrm rot="10800000">
              <a:off x="13664918" y="4867733"/>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chemeClr val="accent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22" name="Freeform: Shape 15"/>
            <p:cNvSpPr/>
            <p:nvPr userDrawn="1"/>
          </p:nvSpPr>
          <p:spPr>
            <a:xfrm rot="10800000">
              <a:off x="14632096" y="5844983"/>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noAutofit/>
            </a:bodyPr>
            <a:lstStyle/>
            <a:p>
              <a:pPr lvl="0"/>
              <a:endParaRPr lang="en-US" dirty="0">
                <a:solidFill>
                  <a:schemeClr val="tx1"/>
                </a:solidFill>
              </a:endParaRPr>
            </a:p>
          </p:txBody>
        </p:sp>
        <p:sp>
          <p:nvSpPr>
            <p:cNvPr id="23" name="Image 2"/>
            <p:cNvSpPr/>
            <p:nvPr userDrawn="1"/>
          </p:nvSpPr>
          <p:spPr>
            <a:xfrm rot="10800000">
              <a:off x="13402193" y="5492845"/>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44" name="Slide Number Placeholder 2"/>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2">
    <p:spTree>
      <p:nvGrpSpPr>
        <p:cNvPr id="1" name=""/>
        <p:cNvGrpSpPr/>
        <p:nvPr/>
      </p:nvGrpSpPr>
      <p:grpSpPr>
        <a:xfrm>
          <a:off x="0" y="0"/>
          <a:ext cx="0" cy="0"/>
          <a:chOff x="0" y="0"/>
          <a:chExt cx="0" cy="0"/>
        </a:xfrm>
      </p:grpSpPr>
      <p:sp>
        <p:nvSpPr>
          <p:cNvPr id="5" name="Freeform 4"/>
          <p:cNvSpPr/>
          <p:nvPr/>
        </p:nvSpPr>
        <p:spPr>
          <a:xfrm>
            <a:off x="8989454" y="-2546"/>
            <a:ext cx="3202546" cy="3441072"/>
          </a:xfrm>
          <a:custGeom>
            <a:avLst/>
            <a:gdLst>
              <a:gd name="connsiteX0" fmla="*/ 3202546 w 3202546"/>
              <a:gd name="connsiteY0" fmla="*/ 0 h 3441072"/>
              <a:gd name="connsiteX1" fmla="*/ 3202546 w 3202546"/>
              <a:gd name="connsiteY1" fmla="*/ 3441072 h 3441072"/>
              <a:gd name="connsiteX2" fmla="*/ 0 w 3202546"/>
              <a:gd name="connsiteY2" fmla="*/ 3441072 h 3441072"/>
              <a:gd name="connsiteX3" fmla="*/ 3082686 w 3202546"/>
              <a:gd name="connsiteY3" fmla="*/ 6086 h 3441072"/>
            </a:gdLst>
            <a:ahLst/>
            <a:cxnLst>
              <a:cxn ang="0">
                <a:pos x="connsiteX0" y="connsiteY0"/>
              </a:cxn>
              <a:cxn ang="0">
                <a:pos x="connsiteX1" y="connsiteY1"/>
              </a:cxn>
              <a:cxn ang="0">
                <a:pos x="connsiteX2" y="connsiteY2"/>
              </a:cxn>
              <a:cxn ang="0">
                <a:pos x="connsiteX3" y="connsiteY3"/>
              </a:cxn>
            </a:cxnLst>
            <a:rect l="l" t="t" r="r" b="b"/>
            <a:pathLst>
              <a:path w="3202546" h="3441072">
                <a:moveTo>
                  <a:pt x="3202546" y="0"/>
                </a:moveTo>
                <a:lnTo>
                  <a:pt x="3202546" y="3441072"/>
                </a:lnTo>
                <a:lnTo>
                  <a:pt x="0" y="3441072"/>
                </a:lnTo>
                <a:cubicBezTo>
                  <a:pt x="0" y="1653352"/>
                  <a:pt x="1351216" y="182908"/>
                  <a:pt x="3082686" y="6086"/>
                </a:cubicBezTo>
                <a:close/>
              </a:path>
            </a:pathLst>
          </a:custGeom>
          <a:solidFill>
            <a:schemeClr val="accent1"/>
          </a:solidFill>
          <a:ln w="4756" cap="flat">
            <a:noFill/>
            <a:prstDash val="solid"/>
            <a:miter/>
          </a:ln>
        </p:spPr>
        <p:txBody>
          <a:bodyPr wrap="square" rtlCol="0" anchor="ctr">
            <a:noAutofit/>
          </a:bodyPr>
          <a:lstStyle/>
          <a:p>
            <a:endParaRPr lang="en-US" dirty="0"/>
          </a:p>
        </p:txBody>
      </p:sp>
      <p:sp>
        <p:nvSpPr>
          <p:cNvPr id="26" name="Image 4"/>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14" name="Freeform 13"/>
          <p:cNvSpPr/>
          <p:nvPr/>
        </p:nvSpPr>
        <p:spPr>
          <a:xfrm flipV="1">
            <a:off x="-20086" y="5331514"/>
            <a:ext cx="2148416" cy="1526486"/>
          </a:xfrm>
          <a:custGeom>
            <a:avLst/>
            <a:gdLst>
              <a:gd name="connsiteX0" fmla="*/ 0 w 2148416"/>
              <a:gd name="connsiteY0" fmla="*/ 1526486 h 1526486"/>
              <a:gd name="connsiteX1" fmla="*/ 2098930 w 2148416"/>
              <a:gd name="connsiteY1" fmla="*/ 135201 h 1526486"/>
              <a:gd name="connsiteX2" fmla="*/ 2148416 w 2148416"/>
              <a:gd name="connsiteY2" fmla="*/ 0 h 1526486"/>
              <a:gd name="connsiteX3" fmla="*/ 0 w 2148416"/>
              <a:gd name="connsiteY3" fmla="*/ 0 h 1526486"/>
            </a:gdLst>
            <a:ahLst/>
            <a:cxnLst>
              <a:cxn ang="0">
                <a:pos x="connsiteX0" y="connsiteY0"/>
              </a:cxn>
              <a:cxn ang="0">
                <a:pos x="connsiteX1" y="connsiteY1"/>
              </a:cxn>
              <a:cxn ang="0">
                <a:pos x="connsiteX2" y="connsiteY2"/>
              </a:cxn>
              <a:cxn ang="0">
                <a:pos x="connsiteX3" y="connsiteY3"/>
              </a:cxn>
            </a:cxnLst>
            <a:rect l="l" t="t" r="r" b="b"/>
            <a:pathLst>
              <a:path w="2148416" h="1526486">
                <a:moveTo>
                  <a:pt x="0" y="1526486"/>
                </a:moveTo>
                <a:cubicBezTo>
                  <a:pt x="943526" y="1526486"/>
                  <a:pt x="1753109" y="952785"/>
                  <a:pt x="2098930" y="135201"/>
                </a:cubicBezTo>
                <a:lnTo>
                  <a:pt x="2148416" y="0"/>
                </a:lnTo>
                <a:lnTo>
                  <a:pt x="0" y="0"/>
                </a:lnTo>
                <a:close/>
              </a:path>
            </a:pathLst>
          </a:custGeom>
          <a:solidFill>
            <a:schemeClr val="accent4">
              <a:alpha val="50000"/>
            </a:schemeClr>
          </a:solidFill>
          <a:ln w="5083" cap="flat">
            <a:noFill/>
            <a:prstDash val="solid"/>
            <a:miter/>
          </a:ln>
        </p:spPr>
        <p:txBody>
          <a:bodyPr wrap="square" rtlCol="0" anchor="ctr">
            <a:noAutofit/>
          </a:bodyPr>
          <a:lstStyle/>
          <a:p>
            <a:endParaRPr lang="en-US" dirty="0"/>
          </a:p>
        </p:txBody>
      </p:sp>
      <p:pic>
        <p:nvPicPr>
          <p:cNvPr id="21" name="Image 2"/>
          <p:cNvPicPr>
            <a:picLocks noChangeAspect="1"/>
          </p:cNvPicPr>
          <p:nvPr userDrawn="1"/>
        </p:nvPicPr>
        <p:blipFill>
          <a:blip r:embed="rId2" cstate="screen">
            <a:extLst>
              <a:ext uri="{96DAC541-7B7A-43D3-8B79-37D633B846F1}">
                <asvg:svgBlip xmlns:asvg="http://schemas.microsoft.com/office/drawing/2016/SVG/main" r:embed="rId3"/>
              </a:ext>
            </a:extLst>
          </a:blip>
          <a:srcRect/>
          <a:stretch>
            <a:fillRect/>
          </a:stretch>
        </p:blipFill>
        <p:spPr>
          <a:xfrm rot="5400000">
            <a:off x="9991886" y="1247775"/>
            <a:ext cx="2200114" cy="2200114"/>
          </a:xfrm>
          <a:prstGeom prst="rect">
            <a:avLst/>
          </a:prstGeom>
        </p:spPr>
      </p:pic>
      <p:sp>
        <p:nvSpPr>
          <p:cNvPr id="12" name="Freeform 11"/>
          <p:cNvSpPr/>
          <p:nvPr/>
        </p:nvSpPr>
        <p:spPr>
          <a:xfrm>
            <a:off x="1540428" y="6470488"/>
            <a:ext cx="775021" cy="387513"/>
          </a:xfrm>
          <a:custGeom>
            <a:avLst/>
            <a:gdLst>
              <a:gd name="connsiteX0" fmla="*/ 387511 w 775021"/>
              <a:gd name="connsiteY0" fmla="*/ 0 h 387513"/>
              <a:gd name="connsiteX1" fmla="*/ 775021 w 775021"/>
              <a:gd name="connsiteY1" fmla="*/ 387511 h 387513"/>
              <a:gd name="connsiteX2" fmla="*/ 775021 w 775021"/>
              <a:gd name="connsiteY2" fmla="*/ 387513 h 387513"/>
              <a:gd name="connsiteX3" fmla="*/ 1 w 775021"/>
              <a:gd name="connsiteY3" fmla="*/ 387513 h 387513"/>
              <a:gd name="connsiteX4" fmla="*/ 0 w 775021"/>
              <a:gd name="connsiteY4" fmla="*/ 387511 h 387513"/>
              <a:gd name="connsiteX5" fmla="*/ 387511 w 775021"/>
              <a:gd name="connsiteY5" fmla="*/ 0 h 38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021" h="387513">
                <a:moveTo>
                  <a:pt x="387511" y="0"/>
                </a:moveTo>
                <a:cubicBezTo>
                  <a:pt x="601527" y="0"/>
                  <a:pt x="775021" y="173494"/>
                  <a:pt x="775021" y="387511"/>
                </a:cubicBezTo>
                <a:lnTo>
                  <a:pt x="775021" y="387513"/>
                </a:lnTo>
                <a:lnTo>
                  <a:pt x="1" y="387513"/>
                </a:lnTo>
                <a:lnTo>
                  <a:pt x="0" y="387511"/>
                </a:lnTo>
                <a:cubicBezTo>
                  <a:pt x="0" y="173494"/>
                  <a:pt x="173494" y="0"/>
                  <a:pt x="387511" y="0"/>
                </a:cubicBezTo>
                <a:close/>
              </a:path>
            </a:pathLst>
          </a:custGeom>
          <a:solidFill>
            <a:schemeClr val="accent6"/>
          </a:solidFill>
          <a:ln w="3801" cap="flat">
            <a:noFill/>
            <a:prstDash val="solid"/>
            <a:miter/>
          </a:ln>
        </p:spPr>
        <p:txBody>
          <a:bodyPr wrap="square" rtlCol="0" anchor="ctr">
            <a:noAutofit/>
          </a:bodyPr>
          <a:lstStyle/>
          <a:p>
            <a:endParaRPr lang="en-US" dirty="0"/>
          </a:p>
        </p:txBody>
      </p:sp>
      <p:sp>
        <p:nvSpPr>
          <p:cNvPr id="2" name="Title 1"/>
          <p:cNvSpPr>
            <a:spLocks noGrp="1"/>
          </p:cNvSpPr>
          <p:nvPr>
            <p:ph type="title"/>
          </p:nvPr>
        </p:nvSpPr>
        <p:spPr>
          <a:xfrm>
            <a:off x="914400" y="1057274"/>
            <a:ext cx="7843837" cy="1012782"/>
          </a:xfrm>
        </p:spPr>
        <p:txBody>
          <a:bodyPr tIns="0" bIns="0">
            <a:noAutofit/>
          </a:bodyPr>
          <a:lstStyle>
            <a:lvl1pPr algn="l">
              <a:lnSpc>
                <a:spcPct val="100000"/>
              </a:lnSpc>
              <a:defRPr sz="3600" b="1"/>
            </a:lvl1pPr>
          </a:lstStyle>
          <a:p>
            <a:r>
              <a:rPr lang="en-US"/>
              <a:t>Click to edit Master title style</a:t>
            </a:r>
            <a:endParaRPr lang="en-US" dirty="0"/>
          </a:p>
        </p:txBody>
      </p:sp>
      <p:sp>
        <p:nvSpPr>
          <p:cNvPr id="30" name="Content Placeholder 2"/>
          <p:cNvSpPr>
            <a:spLocks noGrp="1"/>
          </p:cNvSpPr>
          <p:nvPr>
            <p:ph idx="13" hasCustomPrompt="1"/>
          </p:nvPr>
        </p:nvSpPr>
        <p:spPr>
          <a:xfrm>
            <a:off x="914400" y="2331791"/>
            <a:ext cx="6903076" cy="3721817"/>
          </a:xfrm>
        </p:spPr>
        <p:txBody>
          <a:bodyPr tIns="0" bIns="0">
            <a:normAutofit/>
          </a:bodyPr>
          <a:lstStyle>
            <a:lvl1pPr marL="0" indent="0">
              <a:lnSpc>
                <a:spcPct val="100000"/>
              </a:lnSpc>
              <a:spcBef>
                <a:spcPts val="0"/>
              </a:spcBef>
              <a:buNone/>
              <a:defRPr sz="2400"/>
            </a:lvl1pPr>
            <a:lvl2pPr marL="347345">
              <a:lnSpc>
                <a:spcPct val="100000"/>
              </a:lnSpc>
              <a:spcBef>
                <a:spcPts val="0"/>
              </a:spcBef>
              <a:defRPr sz="2400"/>
            </a:lvl2pPr>
            <a:lvl3pPr marL="685800">
              <a:lnSpc>
                <a:spcPct val="100000"/>
              </a:lnSpc>
              <a:spcBef>
                <a:spcPts val="0"/>
              </a:spcBef>
              <a:defRPr sz="2400"/>
            </a:lvl3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p:txBody>
      </p:sp>
      <p:sp>
        <p:nvSpPr>
          <p:cNvPr id="10" name="Picture Placeholder 9"/>
          <p:cNvSpPr>
            <a:spLocks noGrp="1"/>
          </p:cNvSpPr>
          <p:nvPr>
            <p:ph type="pic" sz="quarter" idx="14"/>
          </p:nvPr>
        </p:nvSpPr>
        <p:spPr>
          <a:xfrm>
            <a:off x="8989454" y="3405189"/>
            <a:ext cx="3202546" cy="3452811"/>
          </a:xfrm>
          <a:solidFill>
            <a:schemeClr val="accent1"/>
          </a:solidFill>
        </p:spPr>
        <p:txBody>
          <a:bodyPr>
            <a:normAutofit/>
          </a:bodyPr>
          <a:lstStyle>
            <a:lvl1pPr marL="0" indent="0">
              <a:buNone/>
              <a:defRPr sz="1800"/>
            </a:lvl1pPr>
          </a:lstStyle>
          <a:p>
            <a:r>
              <a:rPr lang="en-US"/>
              <a:t>Click icon to add picture</a:t>
            </a:r>
            <a:endParaRPr lang="en-US" dirty="0"/>
          </a:p>
        </p:txBody>
      </p:sp>
      <p:sp>
        <p:nvSpPr>
          <p:cNvPr id="20" name="Slide Number Placeholder 2"/>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10438475" y="457199"/>
            <a:ext cx="987552" cy="244503"/>
          </a:xfrm>
          <a:prstGeom prst="rect">
            <a:avLst/>
          </a:prstGeom>
        </p:spPr>
        <p:txBody>
          <a:bodyPr vert="horz" lIns="91440" tIns="45720" rIns="0" bIns="45720" rtlCol="0" anchor="ctr"/>
          <a:lstStyle>
            <a:lvl1pPr algn="r">
              <a:defRPr sz="1200">
                <a:solidFill>
                  <a:schemeClr val="accent6"/>
                </a:solidFill>
                <a:latin typeface="+mn-lt"/>
                <a:cs typeface="Arial" panose="020B0604020202020204" pitchFamily="34" charset="0"/>
              </a:defRPr>
            </a:lvl1pPr>
          </a:lstStyle>
          <a:p>
            <a:fld id="{48F63A3B-78C7-47BE-AE5E-E10140E04643}" type="slidenum">
              <a:rPr lang="en-US" smtClean="0"/>
            </a:fld>
            <a:endParaRPr lang="en-US" dirty="0"/>
          </a:p>
        </p:txBody>
      </p:sp>
      <p:sp>
        <p:nvSpPr>
          <p:cNvPr id="2" name="Title Placeholder 1"/>
          <p:cNvSpPr>
            <a:spLocks noGrp="1"/>
          </p:cNvSpPr>
          <p:nvPr>
            <p:ph type="title"/>
          </p:nvPr>
        </p:nvSpPr>
        <p:spPr>
          <a:xfrm>
            <a:off x="758952" y="731520"/>
            <a:ext cx="10671048" cy="136205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lvl1pPr algn="ctr" defTabSz="914400" rtl="0" eaLnBrk="1" latinLnBrk="0" hangingPunct="1">
        <a:lnSpc>
          <a:spcPts val="4875"/>
        </a:lnSpc>
        <a:spcBef>
          <a:spcPct val="0"/>
        </a:spcBef>
        <a:buNone/>
        <a:defRPr sz="3800" b="1" kern="1200" cap="all" baseline="0">
          <a:solidFill>
            <a:schemeClr val="accent6"/>
          </a:solidFill>
          <a:latin typeface="+mj-lt"/>
          <a:ea typeface="+mj-ea"/>
          <a:cs typeface="+mj-cs"/>
        </a:defRPr>
      </a:lvl1pPr>
    </p:titleStyle>
    <p:bodyStyle>
      <a:lvl1pPr marL="347345" indent="-347345"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345"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345"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345"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345"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9.png"/><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02678" y="61546"/>
            <a:ext cx="2365453" cy="1798476"/>
          </a:xfrm>
          <a:prstGeom prst="rect">
            <a:avLst/>
          </a:prstGeom>
        </p:spPr>
      </p:pic>
      <p:sp>
        <p:nvSpPr>
          <p:cNvPr id="5" name="TextBox 4"/>
          <p:cNvSpPr txBox="1"/>
          <p:nvPr/>
        </p:nvSpPr>
        <p:spPr>
          <a:xfrm>
            <a:off x="1942024" y="5724607"/>
            <a:ext cx="8592283" cy="829945"/>
          </a:xfrm>
          <a:prstGeom prst="rect">
            <a:avLst/>
          </a:prstGeom>
          <a:noFill/>
        </p:spPr>
        <p:txBody>
          <a:bodyPr wrap="square">
            <a:spAutoFit/>
          </a:bodyPr>
          <a:lstStyle/>
          <a:p>
            <a:pPr algn="ctr"/>
            <a:r>
              <a:rPr lang="en-US" sz="2400" dirty="0">
                <a:solidFill>
                  <a:schemeClr val="bg1"/>
                </a:solidFill>
                <a:latin typeface="Times New Roman" panose="02020603050405020304" pitchFamily="18" charset="0"/>
                <a:cs typeface="Times New Roman" panose="02020603050405020304" pitchFamily="18" charset="0"/>
              </a:rPr>
              <a:t>Department of Artificial Intelligence &amp; Machine Learning</a:t>
            </a:r>
            <a:endParaRPr lang="en-US" sz="2400" dirty="0">
              <a:solidFill>
                <a:schemeClr val="bg1"/>
              </a:solidFill>
              <a:latin typeface="Times New Roman" panose="02020603050405020304" pitchFamily="18" charset="0"/>
              <a:cs typeface="Times New Roman" panose="02020603050405020304" pitchFamily="18" charset="0"/>
            </a:endParaRPr>
          </a:p>
          <a:p>
            <a:pPr algn="ctr"/>
            <a:r>
              <a:rPr lang="en-US" sz="2400" dirty="0">
                <a:solidFill>
                  <a:schemeClr val="bg1"/>
                </a:solidFill>
                <a:latin typeface="Times New Roman" panose="02020603050405020304" pitchFamily="18" charset="0"/>
                <a:cs typeface="Times New Roman" panose="02020603050405020304" pitchFamily="18" charset="0"/>
              </a:rPr>
              <a:t>AI19711 – Phase I Project</a:t>
            </a:r>
            <a:r>
              <a:rPr lang="en-US" sz="2400" dirty="0">
                <a:solidFill>
                  <a:schemeClr val="bg1"/>
                </a:solidFill>
              </a:rPr>
              <a:t> </a:t>
            </a:r>
            <a:endParaRPr lang="en-US" sz="2400" dirty="0">
              <a:solidFill>
                <a:schemeClr val="bg1"/>
              </a:solidFill>
            </a:endParaRPr>
          </a:p>
        </p:txBody>
      </p:sp>
      <p:sp>
        <p:nvSpPr>
          <p:cNvPr id="6" name="TextBox 5"/>
          <p:cNvSpPr txBox="1"/>
          <p:nvPr/>
        </p:nvSpPr>
        <p:spPr>
          <a:xfrm>
            <a:off x="2876988" y="899238"/>
            <a:ext cx="6596950" cy="98361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Project Title:</a:t>
            </a:r>
            <a:r>
              <a:rPr lang="en-US" sz="2000" b="1" dirty="0"/>
              <a:t> </a:t>
            </a:r>
            <a:r>
              <a:rPr lang="en-IN" sz="2000" dirty="0">
                <a:effectLst/>
                <a:latin typeface="Times New Roman" panose="02020603050405020304" pitchFamily="18" charset="0"/>
                <a:ea typeface="Times New Roman" panose="02020603050405020304" pitchFamily="18" charset="0"/>
              </a:rPr>
              <a:t>PharmaPulse: GENAI Chatbot for Streamlined </a:t>
            </a:r>
            <a:r>
              <a:rPr lang="en-US" altLang="en-IN" sz="2000" dirty="0">
                <a:effectLst/>
                <a:latin typeface="Times New Roman" panose="02020603050405020304" pitchFamily="18" charset="0"/>
                <a:ea typeface="Times New Roman" panose="02020603050405020304" pitchFamily="18" charset="0"/>
              </a:rPr>
              <a:t>        						</a:t>
            </a:r>
            <a:r>
              <a:rPr lang="en-IN" sz="2000" dirty="0">
                <a:effectLst/>
                <a:latin typeface="Times New Roman" panose="02020603050405020304" pitchFamily="18" charset="0"/>
                <a:ea typeface="Times New Roman" panose="02020603050405020304" pitchFamily="18" charset="0"/>
              </a:rPr>
              <a:t>Drug Information</a:t>
            </a:r>
            <a:endParaRPr lang="en-IN" sz="2000" dirty="0">
              <a:effectLst/>
              <a:latin typeface="Times New Roman" panose="02020603050405020304" pitchFamily="18" charset="0"/>
              <a:ea typeface="Times New Roman" panose="02020603050405020304" pitchFamily="18" charset="0"/>
            </a:endParaRPr>
          </a:p>
          <a:p>
            <a:endParaRPr lang="en-US" dirty="0"/>
          </a:p>
        </p:txBody>
      </p:sp>
      <p:sp>
        <p:nvSpPr>
          <p:cNvPr id="7" name="TextBox 6"/>
          <p:cNvSpPr txBox="1"/>
          <p:nvPr/>
        </p:nvSpPr>
        <p:spPr>
          <a:xfrm>
            <a:off x="2876988" y="2099567"/>
            <a:ext cx="6139192" cy="1630045"/>
          </a:xfrm>
          <a:prstGeom prst="rect">
            <a:avLst/>
          </a:prstGeom>
          <a:noFill/>
        </p:spPr>
        <p:txBody>
          <a:bodyPr wrap="square" rtlCol="0">
            <a:spAutoFit/>
          </a:bodyPr>
          <a:lstStyle/>
          <a:p>
            <a:pPr marL="1371600" lvl="3" indent="457200"/>
            <a:r>
              <a:rPr lang="en-US" sz="2000" b="1" dirty="0">
                <a:latin typeface="Times New Roman" panose="02020603050405020304" pitchFamily="18" charset="0"/>
                <a:cs typeface="Times New Roman" panose="02020603050405020304" pitchFamily="18" charset="0"/>
              </a:rPr>
              <a:t>    Team Members</a:t>
            </a:r>
            <a:endParaRPr lang="en-US" sz="2000" dirty="0">
              <a:latin typeface="Times New Roman" panose="02020603050405020304" pitchFamily="18" charset="0"/>
              <a:cs typeface="Times New Roman" panose="02020603050405020304" pitchFamily="18" charset="0"/>
            </a:endParaRPr>
          </a:p>
          <a:p>
            <a:pPr marL="914400" lvl="2" indent="457200"/>
            <a:r>
              <a:rPr lang="en-US" sz="2000" dirty="0">
                <a:latin typeface="Times New Roman" panose="02020603050405020304" pitchFamily="18" charset="0"/>
                <a:cs typeface="Times New Roman" panose="02020603050405020304" pitchFamily="18" charset="0"/>
              </a:rPr>
              <a:t>      Girish J R(211501028)</a:t>
            </a:r>
            <a:endParaRPr lang="en-US" sz="2000" dirty="0">
              <a:latin typeface="Times New Roman" panose="02020603050405020304" pitchFamily="18" charset="0"/>
              <a:cs typeface="Times New Roman" panose="02020603050405020304" pitchFamily="18" charset="0"/>
            </a:endParaRPr>
          </a:p>
          <a:p>
            <a:pPr marL="457200" lvl="1" indent="457200"/>
            <a:r>
              <a:rPr lang="en-US" sz="2000" dirty="0">
                <a:latin typeface="Times New Roman" panose="02020603050405020304" pitchFamily="18" charset="0"/>
                <a:cs typeface="Times New Roman" panose="02020603050405020304" pitchFamily="18" charset="0"/>
              </a:rPr>
              <a:t>    Jenish Praveen Kumar(211501036)                              </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457200" lvl="1" indent="457200"/>
            <a:r>
              <a:rPr lang="en-US" sz="2000" b="1" dirty="0">
                <a:latin typeface="Times New Roman" panose="02020603050405020304" pitchFamily="18" charset="0"/>
                <a:cs typeface="Times New Roman" panose="02020603050405020304" pitchFamily="18" charset="0"/>
              </a:rPr>
              <a:t>       Mentor Name: Mr.U.kumaran</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48F63A3B-78C7-47BE-AE5E-E10140E04643}" type="slidenum">
              <a:rPr lang="en-US" smtClean="0"/>
            </a:fld>
            <a:endParaRPr lang="en-US" dirty="0"/>
          </a:p>
        </p:txBody>
      </p:sp>
      <p:graphicFrame>
        <p:nvGraphicFramePr>
          <p:cNvPr id="6" name="Table 5"/>
          <p:cNvGraphicFramePr/>
          <p:nvPr>
            <p:custDataLst>
              <p:tags r:id="rId1"/>
            </p:custDataLst>
          </p:nvPr>
        </p:nvGraphicFramePr>
        <p:xfrm>
          <a:off x="1563330" y="579438"/>
          <a:ext cx="9755545" cy="5699442"/>
        </p:xfrm>
        <a:graphic>
          <a:graphicData uri="http://schemas.openxmlformats.org/drawingml/2006/table">
            <a:tbl>
              <a:tblPr firstRow="1" bandRow="1">
                <a:tableStyleId>{3B4B98B0-60AC-42C2-AFA5-B58CD77FA1E5}</a:tableStyleId>
              </a:tblPr>
              <a:tblGrid>
                <a:gridCol w="1951109"/>
                <a:gridCol w="1951109"/>
                <a:gridCol w="1951109"/>
                <a:gridCol w="1951109"/>
                <a:gridCol w="1951109"/>
              </a:tblGrid>
              <a:tr h="924097">
                <a:tc>
                  <a:txBody>
                    <a:bodyPr/>
                    <a:lstStyle/>
                    <a:p>
                      <a:r>
                        <a:rPr lang="en-US" dirty="0">
                          <a:solidFill>
                            <a:schemeClr val="accent6"/>
                          </a:solidFill>
                        </a:rPr>
                        <a:t>Paper Title</a:t>
                      </a:r>
                      <a:endParaRPr lang="en-US" dirty="0">
                        <a:solidFill>
                          <a:schemeClr val="accent6"/>
                        </a:solidFill>
                      </a:endParaRPr>
                    </a:p>
                  </a:txBody>
                  <a:tcPr anchor="ctr"/>
                </a:tc>
                <a:tc>
                  <a:txBody>
                    <a:bodyPr/>
                    <a:lstStyle/>
                    <a:p>
                      <a:r>
                        <a:rPr lang="en-US" dirty="0">
                          <a:solidFill>
                            <a:schemeClr val="accent6"/>
                          </a:solidFill>
                        </a:rPr>
                        <a:t>Author &amp; year</a:t>
                      </a:r>
                      <a:endParaRPr lang="en-US" dirty="0">
                        <a:solidFill>
                          <a:schemeClr val="accent6"/>
                        </a:solidFill>
                      </a:endParaRPr>
                    </a:p>
                  </a:txBody>
                  <a:tcPr anchor="ctr"/>
                </a:tc>
                <a:tc>
                  <a:txBody>
                    <a:bodyPr/>
                    <a:lstStyle/>
                    <a:p>
                      <a:r>
                        <a:rPr lang="en-US" dirty="0">
                          <a:solidFill>
                            <a:schemeClr val="accent6"/>
                          </a:solidFill>
                        </a:rPr>
                        <a:t>Methodology</a:t>
                      </a:r>
                      <a:endParaRPr lang="en-US" dirty="0">
                        <a:solidFill>
                          <a:schemeClr val="accent6"/>
                        </a:solidFill>
                      </a:endParaRPr>
                    </a:p>
                  </a:txBody>
                  <a:tcPr anchor="ctr"/>
                </a:tc>
                <a:tc>
                  <a:txBody>
                    <a:bodyPr/>
                    <a:lstStyle/>
                    <a:p>
                      <a:r>
                        <a:rPr lang="en-US" dirty="0">
                          <a:solidFill>
                            <a:schemeClr val="accent6"/>
                          </a:solidFill>
                        </a:rPr>
                        <a:t>Inference</a:t>
                      </a:r>
                      <a:endParaRPr lang="en-US" dirty="0">
                        <a:solidFill>
                          <a:schemeClr val="accent6"/>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lang="en-US" dirty="0">
                          <a:solidFill>
                            <a:schemeClr val="accent6"/>
                          </a:solidFill>
                        </a:rPr>
                        <a:t>limitations</a:t>
                      </a:r>
                      <a:endParaRPr lang="en-US" dirty="0">
                        <a:solidFill>
                          <a:schemeClr val="accent6"/>
                        </a:solidFill>
                      </a:endParaRPr>
                    </a:p>
                    <a:p>
                      <a:endParaRPr lang="en-US" dirty="0">
                        <a:solidFill>
                          <a:schemeClr val="accent6"/>
                        </a:solidFill>
                      </a:endParaRPr>
                    </a:p>
                  </a:txBody>
                  <a:tcPr anchor="ctr"/>
                </a:tc>
              </a:tr>
              <a:tr h="955196">
                <a:tc>
                  <a:txBody>
                    <a:bodyPr/>
                    <a:lstStyle/>
                    <a:p>
                      <a:pPr>
                        <a:buNone/>
                      </a:pPr>
                      <a:r>
                        <a:rPr lang="en-US" sz="1400" dirty="0">
                          <a:latin typeface="Times New Roman" panose="02020603050405020304" pitchFamily="18" charset="0"/>
                          <a:cs typeface="Times New Roman" panose="02020603050405020304" pitchFamily="18" charset="0"/>
                        </a:rPr>
                        <a:t>A Review of Drug Knowledge Representation for Medical Text Mining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Peng, Y., Zhang, J., &amp; Luo, F., 2020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Representation models for drug-related knowledge.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Improved structured representation for downstream medical tasks.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Lacks scalability for extensive drug datasets. </a:t>
                      </a:r>
                      <a:endParaRPr lang="en-US" sz="1400" dirty="0">
                        <a:latin typeface="Times New Roman" panose="02020603050405020304" pitchFamily="18" charset="0"/>
                        <a:cs typeface="Times New Roman" panose="02020603050405020304" pitchFamily="18" charset="0"/>
                      </a:endParaRPr>
                    </a:p>
                  </a:txBody>
                  <a:tcPr/>
                </a:tc>
              </a:tr>
              <a:tr h="1170988">
                <a:tc>
                  <a:txBody>
                    <a:bodyPr/>
                    <a:lstStyle/>
                    <a:p>
                      <a:pPr>
                        <a:buNone/>
                      </a:pPr>
                      <a:r>
                        <a:rPr lang="en-US" sz="1400" dirty="0">
                          <a:latin typeface="Times New Roman" panose="02020603050405020304" pitchFamily="18" charset="0"/>
                          <a:cs typeface="Times New Roman" panose="02020603050405020304" pitchFamily="18" charset="0"/>
                        </a:rPr>
                        <a:t>The Personalization of Conversational Agents in Healthcare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err="1">
                          <a:latin typeface="Times New Roman" panose="02020603050405020304" pitchFamily="18" charset="0"/>
                          <a:cs typeface="Times New Roman" panose="02020603050405020304" pitchFamily="18" charset="0"/>
                        </a:rPr>
                        <a:t>Kocaballi</a:t>
                      </a:r>
                      <a:r>
                        <a:rPr lang="en-US" sz="1400" dirty="0">
                          <a:latin typeface="Times New Roman" panose="02020603050405020304" pitchFamily="18" charset="0"/>
                          <a:cs typeface="Times New Roman" panose="02020603050405020304" pitchFamily="18" charset="0"/>
                        </a:rPr>
                        <a:t>, A., </a:t>
                      </a:r>
                      <a:r>
                        <a:rPr lang="en-US" sz="1400" dirty="0" err="1">
                          <a:latin typeface="Times New Roman" panose="02020603050405020304" pitchFamily="18" charset="0"/>
                          <a:cs typeface="Times New Roman" panose="02020603050405020304" pitchFamily="18" charset="0"/>
                        </a:rPr>
                        <a:t>Laranjo</a:t>
                      </a:r>
                      <a:r>
                        <a:rPr lang="en-US" sz="1400" dirty="0">
                          <a:latin typeface="Times New Roman" panose="02020603050405020304" pitchFamily="18" charset="0"/>
                          <a:cs typeface="Times New Roman" panose="02020603050405020304" pitchFamily="18" charset="0"/>
                        </a:rPr>
                        <a:t>, L., &amp; </a:t>
                      </a:r>
                      <a:r>
                        <a:rPr lang="en-US" sz="1400" dirty="0" err="1">
                          <a:latin typeface="Times New Roman" panose="02020603050405020304" pitchFamily="18" charset="0"/>
                          <a:cs typeface="Times New Roman" panose="02020603050405020304" pitchFamily="18" charset="0"/>
                        </a:rPr>
                        <a:t>Coiera</a:t>
                      </a:r>
                      <a:r>
                        <a:rPr lang="en-US" sz="1400" dirty="0">
                          <a:latin typeface="Times New Roman" panose="02020603050405020304" pitchFamily="18" charset="0"/>
                          <a:cs typeface="Times New Roman" panose="02020603050405020304" pitchFamily="18" charset="0"/>
                        </a:rPr>
                        <a:t>, E., 2020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Personalized conversational agents for healthcare settings.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Improved user engagement and patient satisfaction.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Requires extensive personalization data. </a:t>
                      </a:r>
                      <a:endParaRPr lang="en-US" sz="1400" dirty="0">
                        <a:latin typeface="Times New Roman" panose="02020603050405020304" pitchFamily="18" charset="0"/>
                        <a:cs typeface="Times New Roman" panose="02020603050405020304" pitchFamily="18" charset="0"/>
                      </a:endParaRPr>
                    </a:p>
                  </a:txBody>
                  <a:tcPr/>
                </a:tc>
              </a:tr>
              <a:tr h="954561">
                <a:tc>
                  <a:txBody>
                    <a:bodyPr/>
                    <a:lstStyle/>
                    <a:p>
                      <a:pPr>
                        <a:buNone/>
                      </a:pPr>
                      <a:r>
                        <a:rPr lang="en-US" sz="1400" dirty="0">
                          <a:latin typeface="Times New Roman" panose="02020603050405020304" pitchFamily="18" charset="0"/>
                          <a:cs typeface="Times New Roman" panose="02020603050405020304" pitchFamily="18" charset="0"/>
                        </a:rPr>
                        <a:t>A Patient-Centered Health Chatbot for Medication Adherence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Lin, Y., Chou, W., &amp; Tan, R., 2020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Chatbot designed to improve medication adherence.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Encouraged consistent medication use among patients.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Limited support for complex medical queries. </a:t>
                      </a:r>
                      <a:endParaRPr lang="en-US" sz="1400" dirty="0">
                        <a:latin typeface="Times New Roman" panose="02020603050405020304" pitchFamily="18" charset="0"/>
                        <a:cs typeface="Times New Roman" panose="02020603050405020304" pitchFamily="18" charset="0"/>
                      </a:endParaRPr>
                    </a:p>
                  </a:txBody>
                  <a:tcPr/>
                </a:tc>
              </a:tr>
              <a:tr h="955196">
                <a:tc>
                  <a:txBody>
                    <a:bodyPr/>
                    <a:lstStyle/>
                    <a:p>
                      <a:pPr>
                        <a:buNone/>
                      </a:pPr>
                      <a:r>
                        <a:rPr lang="en-US" sz="1400" dirty="0">
                          <a:latin typeface="Times New Roman" panose="02020603050405020304" pitchFamily="18" charset="0"/>
                          <a:cs typeface="Times New Roman" panose="02020603050405020304" pitchFamily="18" charset="0"/>
                        </a:rPr>
                        <a:t>The Design and Implementation of </a:t>
                      </a:r>
                      <a:r>
                        <a:rPr lang="en-US" sz="1400" dirty="0" err="1">
                          <a:latin typeface="Times New Roman" panose="02020603050405020304" pitchFamily="18" charset="0"/>
                          <a:cs typeface="Times New Roman" panose="02020603050405020304" pitchFamily="18" charset="0"/>
                        </a:rPr>
                        <a:t>XiaoIce</a:t>
                      </a:r>
                      <a:r>
                        <a:rPr lang="en-US" sz="1400" dirty="0">
                          <a:latin typeface="Times New Roman" panose="02020603050405020304" pitchFamily="18" charset="0"/>
                          <a:cs typeface="Times New Roman" panose="02020603050405020304" pitchFamily="18" charset="0"/>
                        </a:rPr>
                        <a:t>, an Empathetic Social Chatbot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Zhou, L., Wang, Y., &amp; Zhang, H., 2020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Empathetic conversational model for social interactions.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Successfully created a more natural and empathetic chatbot.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Focused on general-purpose interactions. </a:t>
                      </a:r>
                      <a:endParaRPr lang="en-US" sz="1400" dirty="0">
                        <a:latin typeface="Times New Roman" panose="02020603050405020304" pitchFamily="18" charset="0"/>
                        <a:cs typeface="Times New Roman" panose="02020603050405020304" pitchFamily="18" charset="0"/>
                      </a:endParaRPr>
                    </a:p>
                  </a:txBody>
                  <a:tcPr/>
                </a:tc>
              </a:tr>
              <a:tr h="739404">
                <a:tc>
                  <a:txBody>
                    <a:bodyPr/>
                    <a:lstStyle/>
                    <a:p>
                      <a:pPr>
                        <a:buNone/>
                      </a:pPr>
                      <a:r>
                        <a:rPr lang="en-US" sz="1400" dirty="0">
                          <a:latin typeface="Times New Roman" panose="02020603050405020304" pitchFamily="18" charset="0"/>
                          <a:cs typeface="Times New Roman" panose="02020603050405020304" pitchFamily="18" charset="0"/>
                        </a:rPr>
                        <a:t>An Overview of Chatbot Technology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err="1">
                          <a:latin typeface="Times New Roman" panose="02020603050405020304" pitchFamily="18" charset="0"/>
                          <a:cs typeface="Times New Roman" panose="02020603050405020304" pitchFamily="18" charset="0"/>
                        </a:rPr>
                        <a:t>Adamopoulou</a:t>
                      </a:r>
                      <a:r>
                        <a:rPr lang="en-US" sz="1400" dirty="0">
                          <a:latin typeface="Times New Roman" panose="02020603050405020304" pitchFamily="18" charset="0"/>
                          <a:cs typeface="Times New Roman" panose="02020603050405020304" pitchFamily="18" charset="0"/>
                        </a:rPr>
                        <a:t>, E., &amp; </a:t>
                      </a:r>
                      <a:r>
                        <a:rPr lang="en-US" sz="1400" dirty="0" err="1">
                          <a:latin typeface="Times New Roman" panose="02020603050405020304" pitchFamily="18" charset="0"/>
                          <a:cs typeface="Times New Roman" panose="02020603050405020304" pitchFamily="18" charset="0"/>
                        </a:rPr>
                        <a:t>Moussiades</a:t>
                      </a:r>
                      <a:r>
                        <a:rPr lang="en-US" sz="1400" dirty="0">
                          <a:latin typeface="Times New Roman" panose="02020603050405020304" pitchFamily="18" charset="0"/>
                          <a:cs typeface="Times New Roman" panose="02020603050405020304" pitchFamily="18" charset="0"/>
                        </a:rPr>
                        <a:t>, L., 2020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Comprehensive review of chatbot architectures.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Provided insights into advancements in chatbot development.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Limited focus on healthcare-specific applications. </a:t>
                      </a:r>
                      <a:endParaRPr lang="en-US" sz="1400"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48F63A3B-78C7-47BE-AE5E-E10140E04643}" type="slidenum">
              <a:rPr lang="en-US" smtClean="0"/>
            </a:fld>
            <a:endParaRPr lang="en-US" dirty="0"/>
          </a:p>
        </p:txBody>
      </p:sp>
      <p:graphicFrame>
        <p:nvGraphicFramePr>
          <p:cNvPr id="6" name="Table 5"/>
          <p:cNvGraphicFramePr/>
          <p:nvPr>
            <p:custDataLst>
              <p:tags r:id="rId1"/>
            </p:custDataLst>
          </p:nvPr>
        </p:nvGraphicFramePr>
        <p:xfrm>
          <a:off x="1651819" y="421906"/>
          <a:ext cx="9774370" cy="6013981"/>
        </p:xfrm>
        <a:graphic>
          <a:graphicData uri="http://schemas.openxmlformats.org/drawingml/2006/table">
            <a:tbl>
              <a:tblPr firstRow="1" bandRow="1">
                <a:tableStyleId>{3B4B98B0-60AC-42C2-AFA5-B58CD77FA1E5}</a:tableStyleId>
              </a:tblPr>
              <a:tblGrid>
                <a:gridCol w="1954874"/>
                <a:gridCol w="1954874"/>
                <a:gridCol w="1954874"/>
                <a:gridCol w="1954874"/>
                <a:gridCol w="1954874"/>
              </a:tblGrid>
              <a:tr h="921005">
                <a:tc>
                  <a:txBody>
                    <a:bodyPr/>
                    <a:lstStyle/>
                    <a:p>
                      <a:r>
                        <a:rPr lang="en-US" dirty="0">
                          <a:solidFill>
                            <a:schemeClr val="accent6"/>
                          </a:solidFill>
                        </a:rPr>
                        <a:t>Paper Title</a:t>
                      </a:r>
                      <a:endParaRPr lang="en-US" dirty="0">
                        <a:solidFill>
                          <a:schemeClr val="accent6"/>
                        </a:solidFill>
                      </a:endParaRPr>
                    </a:p>
                  </a:txBody>
                  <a:tcPr anchor="ctr"/>
                </a:tc>
                <a:tc>
                  <a:txBody>
                    <a:bodyPr/>
                    <a:lstStyle/>
                    <a:p>
                      <a:r>
                        <a:rPr lang="en-US" dirty="0">
                          <a:solidFill>
                            <a:schemeClr val="accent6"/>
                          </a:solidFill>
                        </a:rPr>
                        <a:t>Author &amp; year</a:t>
                      </a:r>
                      <a:endParaRPr lang="en-US" dirty="0">
                        <a:solidFill>
                          <a:schemeClr val="accent6"/>
                        </a:solidFill>
                      </a:endParaRPr>
                    </a:p>
                  </a:txBody>
                  <a:tcPr anchor="ctr"/>
                </a:tc>
                <a:tc>
                  <a:txBody>
                    <a:bodyPr/>
                    <a:lstStyle/>
                    <a:p>
                      <a:r>
                        <a:rPr lang="en-US" dirty="0">
                          <a:solidFill>
                            <a:schemeClr val="accent6"/>
                          </a:solidFill>
                        </a:rPr>
                        <a:t>Methodology</a:t>
                      </a:r>
                      <a:endParaRPr lang="en-US" dirty="0">
                        <a:solidFill>
                          <a:schemeClr val="accent6"/>
                        </a:solidFill>
                      </a:endParaRPr>
                    </a:p>
                  </a:txBody>
                  <a:tcPr anchor="ctr"/>
                </a:tc>
                <a:tc>
                  <a:txBody>
                    <a:bodyPr/>
                    <a:lstStyle/>
                    <a:p>
                      <a:r>
                        <a:rPr lang="en-US" dirty="0">
                          <a:solidFill>
                            <a:schemeClr val="accent6"/>
                          </a:solidFill>
                        </a:rPr>
                        <a:t>Inference</a:t>
                      </a:r>
                      <a:endParaRPr lang="en-US" dirty="0">
                        <a:solidFill>
                          <a:schemeClr val="accent6"/>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lang="en-US" dirty="0">
                          <a:solidFill>
                            <a:schemeClr val="accent6"/>
                          </a:solidFill>
                        </a:rPr>
                        <a:t>limitations</a:t>
                      </a:r>
                      <a:endParaRPr lang="en-US" dirty="0">
                        <a:solidFill>
                          <a:schemeClr val="accent6"/>
                        </a:solidFill>
                      </a:endParaRPr>
                    </a:p>
                    <a:p>
                      <a:endParaRPr lang="en-US" dirty="0">
                        <a:solidFill>
                          <a:schemeClr val="accent6"/>
                        </a:solidFill>
                      </a:endParaRPr>
                    </a:p>
                  </a:txBody>
                  <a:tcPr anchor="ctr"/>
                </a:tc>
              </a:tr>
              <a:tr h="832102">
                <a:tc>
                  <a:txBody>
                    <a:bodyPr/>
                    <a:lstStyle/>
                    <a:p>
                      <a:pPr>
                        <a:buNone/>
                      </a:pPr>
                      <a:r>
                        <a:rPr lang="en-US" sz="1400" dirty="0" err="1">
                          <a:latin typeface="Times New Roman" panose="02020603050405020304" pitchFamily="18" charset="0"/>
                          <a:cs typeface="Times New Roman" panose="02020603050405020304" pitchFamily="18" charset="0"/>
                        </a:rPr>
                        <a:t>RoBERTa</a:t>
                      </a:r>
                      <a:r>
                        <a:rPr lang="en-US" sz="1400" dirty="0">
                          <a:latin typeface="Times New Roman" panose="02020603050405020304" pitchFamily="18" charset="0"/>
                          <a:cs typeface="Times New Roman" panose="02020603050405020304" pitchFamily="18" charset="0"/>
                        </a:rPr>
                        <a:t>: A Robustly Optimized BERT Pretraining Approach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Liu, Y., Ott, M., Goyal, N., et al., 2019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Robust pretraining of BERT with dynamic masking.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Outperformed BERT on multiple NLP benchmarks.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Computationally intensive. </a:t>
                      </a:r>
                      <a:endParaRPr lang="en-US" sz="1400" dirty="0">
                        <a:latin typeface="Times New Roman" panose="02020603050405020304" pitchFamily="18" charset="0"/>
                        <a:cs typeface="Times New Roman" panose="02020603050405020304" pitchFamily="18" charset="0"/>
                      </a:endParaRPr>
                    </a:p>
                  </a:txBody>
                  <a:tcPr/>
                </a:tc>
              </a:tr>
              <a:tr h="832102">
                <a:tc>
                  <a:txBody>
                    <a:bodyPr/>
                    <a:lstStyle/>
                    <a:p>
                      <a:pPr>
                        <a:buNone/>
                      </a:pPr>
                      <a:r>
                        <a:rPr lang="en-US" sz="1400" dirty="0">
                          <a:latin typeface="Times New Roman" panose="02020603050405020304" pitchFamily="18" charset="0"/>
                          <a:cs typeface="Times New Roman" panose="02020603050405020304" pitchFamily="18" charset="0"/>
                        </a:rPr>
                        <a:t>Language Models are Unsupervised Multitask Learners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sym typeface="+mn-ea"/>
                        </a:rPr>
                        <a:t>Radford, A., Wu, J., &amp; Amodei, D., 2019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Autoregressive model pre-trained on large datasets.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Demonstrated strong few-shot learning capabilities.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Can generate biased outputs. </a:t>
                      </a:r>
                      <a:endParaRPr lang="en-US" sz="1400" dirty="0">
                        <a:latin typeface="Times New Roman" panose="02020603050405020304" pitchFamily="18" charset="0"/>
                        <a:cs typeface="Times New Roman" panose="02020603050405020304" pitchFamily="18" charset="0"/>
                      </a:endParaRPr>
                    </a:p>
                  </a:txBody>
                  <a:tcPr/>
                </a:tc>
              </a:tr>
              <a:tr h="1039968">
                <a:tc>
                  <a:txBody>
                    <a:bodyPr/>
                    <a:lstStyle/>
                    <a:p>
                      <a:pPr>
                        <a:buNone/>
                      </a:pPr>
                      <a:r>
                        <a:rPr lang="en-US" sz="1400" dirty="0">
                          <a:latin typeface="Times New Roman" panose="02020603050405020304" pitchFamily="18" charset="0"/>
                          <a:cs typeface="Times New Roman" panose="02020603050405020304" pitchFamily="18" charset="0"/>
                        </a:rPr>
                        <a:t>BERT: Pre-training of Deep Bidirectional Transformers for Language Understanding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Devlin, J., Chang, M., Lee, K., &amp; Toutanova, K., 2019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Masked language modeling with bidirectional transformers.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Achieved state-of-the-art results in NLP tasks.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Computationally expensive. </a:t>
                      </a:r>
                      <a:endParaRPr lang="en-US" sz="1400" dirty="0">
                        <a:latin typeface="Times New Roman" panose="02020603050405020304" pitchFamily="18" charset="0"/>
                        <a:cs typeface="Times New Roman" panose="02020603050405020304" pitchFamily="18" charset="0"/>
                      </a:endParaRPr>
                    </a:p>
                  </a:txBody>
                  <a:tcPr/>
                </a:tc>
              </a:tr>
              <a:tr h="1166606">
                <a:tc>
                  <a:txBody>
                    <a:bodyPr/>
                    <a:lstStyle/>
                    <a:p>
                      <a:pPr>
                        <a:buNone/>
                      </a:pPr>
                      <a:r>
                        <a:rPr lang="en-US" sz="1400" dirty="0">
                          <a:latin typeface="Times New Roman" panose="02020603050405020304" pitchFamily="18" charset="0"/>
                          <a:cs typeface="Times New Roman" panose="02020603050405020304" pitchFamily="18" charset="0"/>
                        </a:rPr>
                        <a:t>End-to-End Deep Learning for Clinical Information Extraction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Lee, J., Yoon, W., &amp; Kim, S., 2018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End-to-end deep learning approach for medical text.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Improved accuracy in clinical information extraction.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Limited interpretability of the model. </a:t>
                      </a:r>
                      <a:endParaRPr lang="en-US" sz="1400" dirty="0">
                        <a:latin typeface="Times New Roman" panose="02020603050405020304" pitchFamily="18" charset="0"/>
                        <a:cs typeface="Times New Roman" panose="02020603050405020304" pitchFamily="18" charset="0"/>
                      </a:endParaRPr>
                    </a:p>
                  </a:txBody>
                  <a:tcPr/>
                </a:tc>
              </a:tr>
              <a:tr h="1103926">
                <a:tc>
                  <a:txBody>
                    <a:bodyPr/>
                    <a:lstStyle/>
                    <a:p>
                      <a:pPr>
                        <a:buNone/>
                      </a:pPr>
                      <a:r>
                        <a:rPr lang="en-US" sz="1400" dirty="0">
                          <a:latin typeface="Times New Roman" panose="02020603050405020304" pitchFamily="18" charset="0"/>
                          <a:cs typeface="Times New Roman" panose="02020603050405020304" pitchFamily="18" charset="0"/>
                        </a:rPr>
                        <a:t>Conversational Agents in Healthcare: Scoping Review and Conceptual Analysis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err="1">
                          <a:latin typeface="Times New Roman" panose="02020603050405020304" pitchFamily="18" charset="0"/>
                          <a:cs typeface="Times New Roman" panose="02020603050405020304" pitchFamily="18" charset="0"/>
                        </a:rPr>
                        <a:t>Laranjo</a:t>
                      </a:r>
                      <a:r>
                        <a:rPr lang="en-US" sz="1400" dirty="0">
                          <a:latin typeface="Times New Roman" panose="02020603050405020304" pitchFamily="18" charset="0"/>
                          <a:cs typeface="Times New Roman" panose="02020603050405020304" pitchFamily="18" charset="0"/>
                        </a:rPr>
                        <a:t>, L., Dunn, A. G., &amp; Tong, H. L., 2018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Scoping review of conversational agents in healthcare.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Highlighted potential of chatbots for patient engagement.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Challenges in maintaining data privacy. </a:t>
                      </a:r>
                      <a:endParaRPr lang="en-US" sz="1400"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48F63A3B-78C7-47BE-AE5E-E10140E04643}" type="slidenum">
              <a:rPr lang="en-US" smtClean="0"/>
            </a:fld>
            <a:endParaRPr lang="en-US" dirty="0"/>
          </a:p>
        </p:txBody>
      </p:sp>
      <p:graphicFrame>
        <p:nvGraphicFramePr>
          <p:cNvPr id="6" name="Table 5"/>
          <p:cNvGraphicFramePr/>
          <p:nvPr>
            <p:custDataLst>
              <p:tags r:id="rId1"/>
            </p:custDataLst>
          </p:nvPr>
        </p:nvGraphicFramePr>
        <p:xfrm>
          <a:off x="1710651" y="300475"/>
          <a:ext cx="9715375" cy="6286268"/>
        </p:xfrm>
        <a:graphic>
          <a:graphicData uri="http://schemas.openxmlformats.org/drawingml/2006/table">
            <a:tbl>
              <a:tblPr firstRow="1" bandRow="1">
                <a:tableStyleId>{3B4B98B0-60AC-42C2-AFA5-B58CD77FA1E5}</a:tableStyleId>
              </a:tblPr>
              <a:tblGrid>
                <a:gridCol w="1943075"/>
                <a:gridCol w="1943075"/>
                <a:gridCol w="1943075"/>
                <a:gridCol w="1943075"/>
                <a:gridCol w="1943075"/>
              </a:tblGrid>
              <a:tr h="916202">
                <a:tc>
                  <a:txBody>
                    <a:bodyPr/>
                    <a:lstStyle/>
                    <a:p>
                      <a:r>
                        <a:rPr lang="en-US" dirty="0">
                          <a:solidFill>
                            <a:schemeClr val="accent6"/>
                          </a:solidFill>
                        </a:rPr>
                        <a:t>Paper Title</a:t>
                      </a:r>
                      <a:endParaRPr lang="en-US" dirty="0">
                        <a:solidFill>
                          <a:schemeClr val="accent6"/>
                        </a:solidFill>
                      </a:endParaRPr>
                    </a:p>
                  </a:txBody>
                  <a:tcPr anchor="ctr"/>
                </a:tc>
                <a:tc>
                  <a:txBody>
                    <a:bodyPr/>
                    <a:lstStyle/>
                    <a:p>
                      <a:r>
                        <a:rPr lang="en-US" dirty="0">
                          <a:solidFill>
                            <a:schemeClr val="accent6"/>
                          </a:solidFill>
                        </a:rPr>
                        <a:t>Author &amp; year</a:t>
                      </a:r>
                      <a:endParaRPr lang="en-US" dirty="0">
                        <a:solidFill>
                          <a:schemeClr val="accent6"/>
                        </a:solidFill>
                      </a:endParaRPr>
                    </a:p>
                  </a:txBody>
                  <a:tcPr anchor="ctr"/>
                </a:tc>
                <a:tc>
                  <a:txBody>
                    <a:bodyPr/>
                    <a:lstStyle/>
                    <a:p>
                      <a:r>
                        <a:rPr lang="en-US" dirty="0">
                          <a:solidFill>
                            <a:schemeClr val="accent6"/>
                          </a:solidFill>
                        </a:rPr>
                        <a:t>Methodology</a:t>
                      </a:r>
                      <a:endParaRPr lang="en-US" dirty="0">
                        <a:solidFill>
                          <a:schemeClr val="accent6"/>
                        </a:solidFill>
                      </a:endParaRPr>
                    </a:p>
                  </a:txBody>
                  <a:tcPr anchor="ctr"/>
                </a:tc>
                <a:tc>
                  <a:txBody>
                    <a:bodyPr/>
                    <a:lstStyle/>
                    <a:p>
                      <a:r>
                        <a:rPr lang="en-US" dirty="0">
                          <a:solidFill>
                            <a:schemeClr val="accent6"/>
                          </a:solidFill>
                        </a:rPr>
                        <a:t>Inference</a:t>
                      </a:r>
                      <a:endParaRPr lang="en-US" dirty="0">
                        <a:solidFill>
                          <a:schemeClr val="accent6"/>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lang="en-US" dirty="0">
                          <a:solidFill>
                            <a:schemeClr val="accent6"/>
                          </a:solidFill>
                        </a:rPr>
                        <a:t>limitations</a:t>
                      </a:r>
                      <a:endParaRPr lang="en-US" dirty="0">
                        <a:solidFill>
                          <a:schemeClr val="accent6"/>
                        </a:solidFill>
                      </a:endParaRPr>
                    </a:p>
                    <a:p>
                      <a:endParaRPr lang="en-US" dirty="0">
                        <a:solidFill>
                          <a:schemeClr val="accent6"/>
                        </a:solidFill>
                      </a:endParaRPr>
                    </a:p>
                  </a:txBody>
                  <a:tcPr anchor="ctr"/>
                </a:tc>
              </a:tr>
              <a:tr h="946742">
                <a:tc>
                  <a:txBody>
                    <a:bodyPr/>
                    <a:lstStyle/>
                    <a:p>
                      <a:pPr>
                        <a:buNone/>
                      </a:pPr>
                      <a:r>
                        <a:rPr lang="en-US" sz="1400" dirty="0">
                          <a:latin typeface="Times New Roman" panose="02020603050405020304" pitchFamily="18" charset="0"/>
                          <a:cs typeface="Times New Roman" panose="02020603050405020304" pitchFamily="18" charset="0"/>
                        </a:rPr>
                        <a:t>Attention is All You Need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Vaswani, A., </a:t>
                      </a:r>
                      <a:r>
                        <a:rPr lang="en-US" sz="1400" dirty="0" err="1">
                          <a:latin typeface="Times New Roman" panose="02020603050405020304" pitchFamily="18" charset="0"/>
                          <a:cs typeface="Times New Roman" panose="02020603050405020304" pitchFamily="18" charset="0"/>
                        </a:rPr>
                        <a:t>Shazeer</a:t>
                      </a:r>
                      <a:r>
                        <a:rPr lang="en-US" sz="1400" dirty="0">
                          <a:latin typeface="Times New Roman" panose="02020603050405020304" pitchFamily="18" charset="0"/>
                          <a:cs typeface="Times New Roman" panose="02020603050405020304" pitchFamily="18" charset="0"/>
                        </a:rPr>
                        <a:t>, N., Parmar, N., et al., 2017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Transformer architecture with self-attention.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Outperformed RNNs; enabled parallelization.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Requires large data and computing power. </a:t>
                      </a:r>
                      <a:endParaRPr lang="en-US" sz="1400" dirty="0">
                        <a:latin typeface="Times New Roman" panose="02020603050405020304" pitchFamily="18" charset="0"/>
                        <a:cs typeface="Times New Roman" panose="02020603050405020304" pitchFamily="18" charset="0"/>
                      </a:endParaRPr>
                    </a:p>
                  </a:txBody>
                  <a:tcPr/>
                </a:tc>
              </a:tr>
              <a:tr h="946742">
                <a:tc>
                  <a:txBody>
                    <a:bodyPr/>
                    <a:lstStyle/>
                    <a:p>
                      <a:pPr>
                        <a:buNone/>
                      </a:pPr>
                      <a:r>
                        <a:rPr lang="en-US" sz="1400" dirty="0">
                          <a:latin typeface="Times New Roman" panose="02020603050405020304" pitchFamily="18" charset="0"/>
                          <a:cs typeface="Times New Roman" panose="02020603050405020304" pitchFamily="18" charset="0"/>
                        </a:rPr>
                        <a:t>A Survey on Chatbot Implementation in Customer Service Industry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Chen, Y., Zhang, L., &amp; Li, J., 2017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Survey on chatbot technologies in customer service.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Provided insights into benefits and challenges of chatbots.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Focused on customer service, not healthcare. </a:t>
                      </a:r>
                      <a:endParaRPr lang="en-US" sz="1400" dirty="0">
                        <a:latin typeface="Times New Roman" panose="02020603050405020304" pitchFamily="18" charset="0"/>
                        <a:cs typeface="Times New Roman" panose="02020603050405020304" pitchFamily="18" charset="0"/>
                      </a:endParaRPr>
                    </a:p>
                  </a:txBody>
                  <a:tcPr/>
                </a:tc>
              </a:tr>
              <a:tr h="946742">
                <a:tc>
                  <a:txBody>
                    <a:bodyPr/>
                    <a:lstStyle/>
                    <a:p>
                      <a:pPr>
                        <a:buNone/>
                      </a:pPr>
                      <a:r>
                        <a:rPr lang="en-US" sz="1400" dirty="0">
                          <a:latin typeface="Times New Roman" panose="02020603050405020304" pitchFamily="18" charset="0"/>
                          <a:cs typeface="Times New Roman" panose="02020603050405020304" pitchFamily="18" charset="0"/>
                        </a:rPr>
                        <a:t>Building End-to-End Dialogue Systems Using Generative Hierarchical Neural Network Models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Serban, I. V., Lowe, R., &amp; Charlin, L., 2016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Hierarchical generative models for dialogue systems.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Enhanced end-to-end dialogue systems' performance.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Struggles with long-term context retention. </a:t>
                      </a:r>
                      <a:endParaRPr lang="en-US" sz="1400" dirty="0">
                        <a:latin typeface="Times New Roman" panose="02020603050405020304" pitchFamily="18" charset="0"/>
                        <a:cs typeface="Times New Roman" panose="02020603050405020304" pitchFamily="18" charset="0"/>
                      </a:endParaRPr>
                    </a:p>
                  </a:txBody>
                  <a:tcPr/>
                </a:tc>
              </a:tr>
              <a:tr h="946742">
                <a:tc>
                  <a:txBody>
                    <a:bodyPr/>
                    <a:lstStyle/>
                    <a:p>
                      <a:pPr>
                        <a:buNone/>
                      </a:pPr>
                      <a:r>
                        <a:rPr lang="en-US" sz="1400" dirty="0">
                          <a:latin typeface="Times New Roman" panose="02020603050405020304" pitchFamily="18" charset="0"/>
                          <a:cs typeface="Times New Roman" panose="02020603050405020304" pitchFamily="18" charset="0"/>
                        </a:rPr>
                        <a:t>Relational Agents in Clinical Practice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Bickmore, T., Pfeifer, L., &amp; Jack, B., 2015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Development of relational agents for clinical use.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Improved patient-provider communication.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Limited support for non-English languages. </a:t>
                      </a:r>
                      <a:endParaRPr lang="en-US" sz="1400" dirty="0">
                        <a:latin typeface="Times New Roman" panose="02020603050405020304" pitchFamily="18" charset="0"/>
                        <a:cs typeface="Times New Roman" panose="02020603050405020304" pitchFamily="18" charset="0"/>
                      </a:endParaRPr>
                    </a:p>
                  </a:txBody>
                  <a:tcPr/>
                </a:tc>
              </a:tr>
              <a:tr h="946742">
                <a:tc>
                  <a:txBody>
                    <a:bodyPr/>
                    <a:lstStyle/>
                    <a:p>
                      <a:pPr>
                        <a:buNone/>
                      </a:pPr>
                      <a:r>
                        <a:rPr lang="en-US" sz="1400" dirty="0">
                          <a:latin typeface="Times New Roman" panose="02020603050405020304" pitchFamily="18" charset="0"/>
                          <a:cs typeface="Times New Roman" panose="02020603050405020304" pitchFamily="18" charset="0"/>
                        </a:rPr>
                        <a:t>A Review of Approaches to Identify Patient-Level Information in Unstructured Clinical Text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err="1">
                          <a:latin typeface="Times New Roman" panose="02020603050405020304" pitchFamily="18" charset="0"/>
                          <a:cs typeface="Times New Roman" panose="02020603050405020304" pitchFamily="18" charset="0"/>
                        </a:rPr>
                        <a:t>Shivade</a:t>
                      </a:r>
                      <a:r>
                        <a:rPr lang="en-US" sz="1400" dirty="0">
                          <a:latin typeface="Times New Roman" panose="02020603050405020304" pitchFamily="18" charset="0"/>
                          <a:cs typeface="Times New Roman" panose="02020603050405020304" pitchFamily="18" charset="0"/>
                        </a:rPr>
                        <a:t>, C., Raghavan, P., &amp; </a:t>
                      </a:r>
                      <a:r>
                        <a:rPr lang="en-US" sz="1400" dirty="0" err="1">
                          <a:latin typeface="Times New Roman" panose="02020603050405020304" pitchFamily="18" charset="0"/>
                          <a:cs typeface="Times New Roman" panose="02020603050405020304" pitchFamily="18" charset="0"/>
                        </a:rPr>
                        <a:t>Fosler</a:t>
                      </a:r>
                      <a:r>
                        <a:rPr lang="en-US" sz="1400" dirty="0">
                          <a:latin typeface="Times New Roman" panose="02020603050405020304" pitchFamily="18" charset="0"/>
                          <a:cs typeface="Times New Roman" panose="02020603050405020304" pitchFamily="18" charset="0"/>
                        </a:rPr>
                        <a:t>-Lussier, E., 2014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Approaches for identifying patient-level data in text.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Improved patient-specific information extraction. </a:t>
                      </a:r>
                      <a:endParaRPr lang="en-US" sz="1400" dirty="0">
                        <a:latin typeface="Times New Roman" panose="02020603050405020304" pitchFamily="18" charset="0"/>
                        <a:cs typeface="Times New Roman" panose="02020603050405020304" pitchFamily="18" charset="0"/>
                      </a:endParaRPr>
                    </a:p>
                  </a:txBody>
                  <a:tcPr/>
                </a:tc>
                <a:tc>
                  <a:txBody>
                    <a:bodyPr/>
                    <a:lstStyle/>
                    <a:p>
                      <a:pPr>
                        <a:buNone/>
                      </a:pPr>
                      <a:r>
                        <a:rPr lang="en-US" sz="1400" dirty="0">
                          <a:latin typeface="Times New Roman" panose="02020603050405020304" pitchFamily="18" charset="0"/>
                          <a:cs typeface="Times New Roman" panose="02020603050405020304" pitchFamily="18" charset="0"/>
                        </a:rPr>
                        <a:t>Difficulty handling noisy clinical text. </a:t>
                      </a:r>
                      <a:endParaRPr lang="en-US" sz="1400"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0105" y="871220"/>
            <a:ext cx="10511790" cy="783590"/>
          </a:xfrm>
        </p:spPr>
        <p:txBody>
          <a:bodyPr/>
          <a:lstStyle/>
          <a:p>
            <a:r>
              <a:rPr lang="en-US" dirty="0"/>
              <a:t>Architectural Design </a:t>
            </a:r>
            <a:endParaRPr lang="en-US" dirty="0"/>
          </a:p>
        </p:txBody>
      </p:sp>
      <p:sp>
        <p:nvSpPr>
          <p:cNvPr id="3" name="Slide Number Placeholder 2"/>
          <p:cNvSpPr>
            <a:spLocks noGrp="1"/>
          </p:cNvSpPr>
          <p:nvPr>
            <p:ph type="sldNum" sz="quarter" idx="10"/>
          </p:nvPr>
        </p:nvSpPr>
        <p:spPr>
          <a:xfrm>
            <a:off x="10358437" y="457199"/>
            <a:ext cx="1067589" cy="471489"/>
          </a:xfrm>
        </p:spPr>
        <p:txBody>
          <a:bodyPr/>
          <a:lstStyle/>
          <a:p>
            <a:fld id="{48F63A3B-78C7-47BE-AE5E-E10140E04643}" type="slidenum">
              <a:rPr lang="en-US" smtClean="0"/>
            </a:fld>
            <a:endParaRPr lang="en-US" dirty="0"/>
          </a:p>
        </p:txBody>
      </p:sp>
      <p:sp>
        <p:nvSpPr>
          <p:cNvPr id="5" name="Text Box 4"/>
          <p:cNvSpPr txBox="1"/>
          <p:nvPr/>
        </p:nvSpPr>
        <p:spPr>
          <a:xfrm>
            <a:off x="-494665" y="3625850"/>
            <a:ext cx="4064000" cy="368300"/>
          </a:xfrm>
          <a:prstGeom prst="rect">
            <a:avLst/>
          </a:prstGeom>
          <a:noFill/>
        </p:spPr>
        <p:txBody>
          <a:bodyPr wrap="square" rtlCol="0">
            <a:spAutoFit/>
          </a:bodyPr>
          <a:lstStyle/>
          <a:p>
            <a:endParaRPr lang="en-US"/>
          </a:p>
        </p:txBody>
      </p:sp>
      <p:pic>
        <p:nvPicPr>
          <p:cNvPr id="11" name="Content Placeholder 10" descr="Screenshot 2024-11-07 094407"/>
          <p:cNvPicPr>
            <a:picLocks noGrp="1" noChangeAspect="1"/>
          </p:cNvPicPr>
          <p:nvPr>
            <p:ph sz="quarter" idx="4"/>
          </p:nvPr>
        </p:nvPicPr>
        <p:blipFill>
          <a:blip r:embed="rId1"/>
          <a:stretch>
            <a:fillRect/>
          </a:stretch>
        </p:blipFill>
        <p:spPr>
          <a:xfrm>
            <a:off x="1031240" y="2918460"/>
            <a:ext cx="10277475" cy="27432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0105" y="871220"/>
            <a:ext cx="10511790" cy="783590"/>
          </a:xfrm>
        </p:spPr>
        <p:txBody>
          <a:bodyPr/>
          <a:lstStyle/>
          <a:p>
            <a:r>
              <a:rPr lang="en-US" dirty="0"/>
              <a:t>LIST OF MODULES</a:t>
            </a:r>
            <a:endParaRPr lang="en-US" dirty="0"/>
          </a:p>
        </p:txBody>
      </p:sp>
      <p:sp>
        <p:nvSpPr>
          <p:cNvPr id="3" name="Slide Number Placeholder 2"/>
          <p:cNvSpPr>
            <a:spLocks noGrp="1"/>
          </p:cNvSpPr>
          <p:nvPr>
            <p:ph type="sldNum" sz="quarter" idx="10"/>
          </p:nvPr>
        </p:nvSpPr>
        <p:spPr>
          <a:xfrm>
            <a:off x="10358437" y="457199"/>
            <a:ext cx="1067589" cy="471489"/>
          </a:xfrm>
        </p:spPr>
        <p:txBody>
          <a:bodyPr/>
          <a:lstStyle/>
          <a:p>
            <a:fld id="{48F63A3B-78C7-47BE-AE5E-E10140E04643}" type="slidenum">
              <a:rPr lang="en-US" smtClean="0"/>
            </a:fld>
            <a:endParaRPr lang="en-US" dirty="0"/>
          </a:p>
        </p:txBody>
      </p:sp>
      <p:sp>
        <p:nvSpPr>
          <p:cNvPr id="5" name="Text Box 4"/>
          <p:cNvSpPr txBox="1"/>
          <p:nvPr/>
        </p:nvSpPr>
        <p:spPr>
          <a:xfrm>
            <a:off x="-494665" y="3625850"/>
            <a:ext cx="4064000" cy="368300"/>
          </a:xfrm>
          <a:prstGeom prst="rect">
            <a:avLst/>
          </a:prstGeom>
          <a:noFill/>
        </p:spPr>
        <p:txBody>
          <a:bodyPr wrap="square" rtlCol="0">
            <a:spAutoFit/>
          </a:bodyPr>
          <a:lstStyle/>
          <a:p>
            <a:endParaRPr lang="en-US"/>
          </a:p>
        </p:txBody>
      </p:sp>
      <p:sp>
        <p:nvSpPr>
          <p:cNvPr id="6" name="Content Placeholder 5"/>
          <p:cNvSpPr>
            <a:spLocks noGrp="1"/>
          </p:cNvSpPr>
          <p:nvPr>
            <p:ph sz="quarter" idx="4"/>
          </p:nvPr>
        </p:nvSpPr>
        <p:spPr>
          <a:xfrm>
            <a:off x="2499380" y="2456177"/>
            <a:ext cx="7193240" cy="1537973"/>
          </a:xfrm>
        </p:spPr>
        <p:txBody>
          <a:bodyPr>
            <a:noAutofit/>
          </a:bodyPr>
          <a:lstStyle/>
          <a:p>
            <a:pP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Data preprocessing with NLP</a:t>
            </a:r>
            <a:endParaRPr lang="en-US" sz="24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Embedding generation and storing</a:t>
            </a:r>
            <a:endParaRPr lang="en-US" sz="24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Query processing and response generation</a:t>
            </a:r>
            <a:endParaRPr lang="en-US" sz="24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337595"/>
            <a:ext cx="10511790" cy="762000"/>
          </a:xfrm>
        </p:spPr>
        <p:txBody>
          <a:bodyPr/>
          <a:lstStyle/>
          <a:p>
            <a:r>
              <a:rPr lang="en-US" sz="3600" b="1" dirty="0">
                <a:solidFill>
                  <a:schemeClr val="accent6"/>
                </a:solidFill>
              </a:rPr>
              <a:t> 1.NLP PIPELINE</a:t>
            </a:r>
            <a:endParaRPr lang="en-US" sz="3600" b="1" dirty="0">
              <a:solidFill>
                <a:schemeClr val="accent6"/>
              </a:solidFill>
            </a:endParaRPr>
          </a:p>
        </p:txBody>
      </p:sp>
      <p:sp>
        <p:nvSpPr>
          <p:cNvPr id="3" name="Content Placeholder 2"/>
          <p:cNvSpPr>
            <a:spLocks noGrp="1"/>
          </p:cNvSpPr>
          <p:nvPr>
            <p:ph sz="quarter" idx="4"/>
          </p:nvPr>
        </p:nvSpPr>
        <p:spPr>
          <a:xfrm>
            <a:off x="914400" y="1097915"/>
            <a:ext cx="10511790" cy="5302886"/>
          </a:xfrm>
        </p:spPr>
        <p:txBody>
          <a:bodyPr>
            <a:noAutofit/>
          </a:bodyPr>
          <a:lstStyle/>
          <a:p>
            <a:pPr marL="0" indent="0" algn="just">
              <a:buNone/>
            </a:pPr>
            <a:r>
              <a:rPr lang="en-IN" altLang="en-US" dirty="0">
                <a:solidFill>
                  <a:schemeClr val="tx1"/>
                </a:solidFill>
                <a:latin typeface="Times New Roman" panose="02020603050405020304" pitchFamily="18" charset="0"/>
                <a:cs typeface="Times New Roman" panose="02020603050405020304" pitchFamily="18" charset="0"/>
              </a:rPr>
              <a:t>1) </a:t>
            </a:r>
            <a:r>
              <a:rPr lang="en-US" altLang="en-US" b="1" dirty="0">
                <a:solidFill>
                  <a:schemeClr val="tx1"/>
                </a:solidFill>
                <a:latin typeface="Times New Roman" panose="02020603050405020304" pitchFamily="18" charset="0"/>
                <a:cs typeface="Times New Roman" panose="02020603050405020304" pitchFamily="18" charset="0"/>
              </a:rPr>
              <a:t>Document Ingestion</a:t>
            </a:r>
            <a:endParaRPr lang="en-US" altLang="en-US" b="1"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dirty="0">
                <a:solidFill>
                  <a:schemeClr val="tx1"/>
                </a:solidFill>
                <a:latin typeface="Times New Roman" panose="02020603050405020304" pitchFamily="18" charset="0"/>
                <a:cs typeface="Times New Roman" panose="02020603050405020304" pitchFamily="18" charset="0"/>
              </a:rPr>
              <a:t>The initial stage involves collecting and ingesting data, specifically PDFs or other text sources that contain detailed information about Humira. This dataset includes critical information like dosing instructions, contraindications, side effects, dietary recommendations, and other patient-specific guidance.</a:t>
            </a: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IN" altLang="en-US" dirty="0">
                <a:solidFill>
                  <a:schemeClr val="tx1"/>
                </a:solidFill>
                <a:latin typeface="Times New Roman" panose="02020603050405020304" pitchFamily="18" charset="0"/>
                <a:cs typeface="Times New Roman" panose="02020603050405020304" pitchFamily="18" charset="0"/>
              </a:rPr>
              <a:t>2) </a:t>
            </a:r>
            <a:r>
              <a:rPr lang="en-US" altLang="en-US" b="1" dirty="0">
                <a:solidFill>
                  <a:schemeClr val="tx1"/>
                </a:solidFill>
                <a:latin typeface="Times New Roman" panose="02020603050405020304" pitchFamily="18" charset="0"/>
                <a:cs typeface="Times New Roman" panose="02020603050405020304" pitchFamily="18" charset="0"/>
              </a:rPr>
              <a:t>Text Preprocessing</a:t>
            </a:r>
            <a:endParaRPr lang="en-US" altLang="en-US" b="1"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dirty="0">
                <a:solidFill>
                  <a:schemeClr val="tx1"/>
                </a:solidFill>
                <a:latin typeface="Times New Roman" panose="02020603050405020304" pitchFamily="18" charset="0"/>
                <a:cs typeface="Times New Roman" panose="02020603050405020304" pitchFamily="18" charset="0"/>
              </a:rPr>
              <a:t>To make the data manageable and ready for NLP processing, the raw text is preprocessed using a series of NLP techniques. The preprocessing steps include:</a:t>
            </a:r>
            <a:endParaRPr lang="en-US" altLang="en-US" dirty="0">
              <a:solidFill>
                <a:schemeClr val="tx1"/>
              </a:solidFill>
              <a:latin typeface="Times New Roman" panose="02020603050405020304" pitchFamily="18" charset="0"/>
              <a:cs typeface="Times New Roman" panose="02020603050405020304" pitchFamily="18" charset="0"/>
            </a:endParaRPr>
          </a:p>
          <a:p>
            <a:pPr algn="just"/>
            <a:r>
              <a:rPr lang="en-US" altLang="en-US" b="1" dirty="0">
                <a:solidFill>
                  <a:schemeClr val="tx1"/>
                </a:solidFill>
                <a:latin typeface="Times New Roman" panose="02020603050405020304" pitchFamily="18" charset="0"/>
                <a:cs typeface="Times New Roman" panose="02020603050405020304" pitchFamily="18" charset="0"/>
              </a:rPr>
              <a:t>Sentence Segmentation:</a:t>
            </a:r>
            <a:r>
              <a:rPr lang="en-US" altLang="en-US" dirty="0">
                <a:solidFill>
                  <a:schemeClr val="tx1"/>
                </a:solidFill>
                <a:latin typeface="Times New Roman" panose="02020603050405020304" pitchFamily="18" charset="0"/>
                <a:cs typeface="Times New Roman" panose="02020603050405020304" pitchFamily="18" charset="0"/>
              </a:rPr>
              <a:t> The document is divided into individual sentences, enabling better granularity when analyzing and embedding the content.</a:t>
            </a:r>
            <a:endParaRPr lang="en-US" altLang="en-US" dirty="0">
              <a:solidFill>
                <a:schemeClr val="tx1"/>
              </a:solidFill>
              <a:latin typeface="Times New Roman" panose="02020603050405020304" pitchFamily="18" charset="0"/>
              <a:cs typeface="Times New Roman" panose="02020603050405020304" pitchFamily="18" charset="0"/>
            </a:endParaRPr>
          </a:p>
          <a:p>
            <a:pPr algn="just"/>
            <a:r>
              <a:rPr lang="en-US" altLang="en-US" b="1" dirty="0">
                <a:solidFill>
                  <a:schemeClr val="tx1"/>
                </a:solidFill>
                <a:latin typeface="Times New Roman" panose="02020603050405020304" pitchFamily="18" charset="0"/>
                <a:cs typeface="Times New Roman" panose="02020603050405020304" pitchFamily="18" charset="0"/>
              </a:rPr>
              <a:t>Word Tokenization: </a:t>
            </a:r>
            <a:r>
              <a:rPr lang="en-US" altLang="en-US" dirty="0">
                <a:solidFill>
                  <a:schemeClr val="tx1"/>
                </a:solidFill>
                <a:latin typeface="Times New Roman" panose="02020603050405020304" pitchFamily="18" charset="0"/>
                <a:cs typeface="Times New Roman" panose="02020603050405020304" pitchFamily="18" charset="0"/>
              </a:rPr>
              <a:t>Each sentence is split into individual words or tokens, which allows for more detailed processing of text elements</a:t>
            </a:r>
            <a:r>
              <a:rPr lang="en-IN" altLang="en-US" dirty="0">
                <a:solidFill>
                  <a:schemeClr val="tx1"/>
                </a:solidFill>
                <a:latin typeface="Times New Roman" panose="02020603050405020304" pitchFamily="18" charset="0"/>
                <a:cs typeface="Times New Roman" panose="02020603050405020304" pitchFamily="18" charset="0"/>
              </a:rPr>
              <a:t>.</a:t>
            </a:r>
            <a:endParaRPr lang="en-IN" altLang="en-US" dirty="0">
              <a:solidFill>
                <a:schemeClr val="tx1"/>
              </a:solidFill>
              <a:latin typeface="Times New Roman" panose="02020603050405020304" pitchFamily="18" charset="0"/>
              <a:cs typeface="Times New Roman" panose="02020603050405020304" pitchFamily="18" charset="0"/>
            </a:endParaRPr>
          </a:p>
          <a:p>
            <a:pPr algn="just"/>
            <a:r>
              <a:rPr lang="en-US" altLang="en-US" b="1" dirty="0">
                <a:solidFill>
                  <a:schemeClr val="tx1"/>
                </a:solidFill>
                <a:latin typeface="Times New Roman" panose="02020603050405020304" pitchFamily="18" charset="0"/>
                <a:cs typeface="Times New Roman" panose="02020603050405020304" pitchFamily="18" charset="0"/>
              </a:rPr>
              <a:t>Stop Words Removal: </a:t>
            </a:r>
            <a:r>
              <a:rPr lang="en-US" altLang="en-US" dirty="0">
                <a:solidFill>
                  <a:schemeClr val="tx1"/>
                </a:solidFill>
                <a:latin typeface="Times New Roman" panose="02020603050405020304" pitchFamily="18" charset="0"/>
                <a:cs typeface="Times New Roman" panose="02020603050405020304" pitchFamily="18" charset="0"/>
              </a:rPr>
              <a:t>Common words (like "the," "is," and "and") that do not add value to the semantic meaning are removed to reduce noise in the data.</a:t>
            </a: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564515"/>
            <a:ext cx="10511790" cy="666115"/>
          </a:xfrm>
        </p:spPr>
        <p:txBody>
          <a:bodyPr/>
          <a:lstStyle/>
          <a:p>
            <a:r>
              <a:rPr lang="en-US" sz="3600" b="1" dirty="0">
                <a:solidFill>
                  <a:schemeClr val="accent6"/>
                </a:solidFill>
              </a:rPr>
              <a:t>1.NLP PIPELINE</a:t>
            </a:r>
            <a:endParaRPr lang="en-US" dirty="0"/>
          </a:p>
        </p:txBody>
      </p:sp>
      <p:sp>
        <p:nvSpPr>
          <p:cNvPr id="3" name="Content Placeholder 2"/>
          <p:cNvSpPr>
            <a:spLocks noGrp="1"/>
          </p:cNvSpPr>
          <p:nvPr>
            <p:ph sz="quarter" idx="4"/>
          </p:nvPr>
        </p:nvSpPr>
        <p:spPr>
          <a:xfrm>
            <a:off x="914400" y="1293495"/>
            <a:ext cx="10511790" cy="5453380"/>
          </a:xfrm>
        </p:spPr>
        <p:txBody>
          <a:bodyPr>
            <a:normAutofit/>
          </a:bodyPr>
          <a:lstStyle/>
          <a:p>
            <a:pPr algn="just"/>
            <a:r>
              <a:rPr lang="en-US" altLang="en-US" b="1" dirty="0">
                <a:solidFill>
                  <a:schemeClr val="tx1"/>
                </a:solidFill>
                <a:latin typeface="Times New Roman" panose="02020603050405020304" pitchFamily="18" charset="0"/>
                <a:cs typeface="Times New Roman" panose="02020603050405020304" pitchFamily="18" charset="0"/>
              </a:rPr>
              <a:t>Stemming and Lemmatization: </a:t>
            </a:r>
            <a:r>
              <a:rPr lang="en-US" altLang="en-US" dirty="0">
                <a:solidFill>
                  <a:schemeClr val="tx1"/>
                </a:solidFill>
                <a:latin typeface="Times New Roman" panose="02020603050405020304" pitchFamily="18" charset="0"/>
                <a:cs typeface="Times New Roman" panose="02020603050405020304" pitchFamily="18" charset="0"/>
              </a:rPr>
              <a:t>Words are reduced to their root forms, ensuring that different variations of a word (e.g., "prescribing" and "prescribe") are treated as a single entity, improving the model’s consistency in understanding terms</a:t>
            </a:r>
            <a:endParaRPr lang="en-US" altLang="en-US" b="1" dirty="0">
              <a:solidFill>
                <a:schemeClr val="tx1"/>
              </a:solidFill>
              <a:latin typeface="Times New Roman" panose="02020603050405020304" pitchFamily="18" charset="0"/>
              <a:cs typeface="Times New Roman" panose="02020603050405020304" pitchFamily="18" charset="0"/>
            </a:endParaRPr>
          </a:p>
          <a:p>
            <a:pPr algn="just"/>
            <a:r>
              <a:rPr lang="en-US" altLang="en-US" b="1" dirty="0">
                <a:solidFill>
                  <a:schemeClr val="tx1"/>
                </a:solidFill>
                <a:latin typeface="Times New Roman" panose="02020603050405020304" pitchFamily="18" charset="0"/>
                <a:cs typeface="Times New Roman" panose="02020603050405020304" pitchFamily="18" charset="0"/>
              </a:rPr>
              <a:t>Dependency Parsing</a:t>
            </a:r>
            <a:r>
              <a:rPr lang="en-US" altLang="en-US" dirty="0">
                <a:solidFill>
                  <a:schemeClr val="tx1"/>
                </a:solidFill>
                <a:latin typeface="Times New Roman" panose="02020603050405020304" pitchFamily="18" charset="0"/>
                <a:cs typeface="Times New Roman" panose="02020603050405020304" pitchFamily="18" charset="0"/>
              </a:rPr>
              <a:t>: The grammatical relationships between words are analyzed, which helps the model understand the context and structure of the information, essential for preserving the meaning in medical text.</a:t>
            </a: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IN" altLang="en-US" dirty="0">
                <a:solidFill>
                  <a:schemeClr val="tx1"/>
                </a:solidFill>
                <a:latin typeface="Times New Roman" panose="02020603050405020304" pitchFamily="18" charset="0"/>
                <a:cs typeface="Times New Roman" panose="02020603050405020304" pitchFamily="18" charset="0"/>
              </a:rPr>
              <a:t>3</a:t>
            </a:r>
            <a:r>
              <a:rPr lang="en-IN" altLang="en-US" b="1" dirty="0">
                <a:solidFill>
                  <a:schemeClr val="tx1"/>
                </a:solidFill>
                <a:latin typeface="Times New Roman" panose="02020603050405020304" pitchFamily="18" charset="0"/>
                <a:cs typeface="Times New Roman" panose="02020603050405020304" pitchFamily="18" charset="0"/>
              </a:rPr>
              <a:t>) </a:t>
            </a:r>
            <a:r>
              <a:rPr lang="en-US" altLang="en-US" b="1" dirty="0">
                <a:solidFill>
                  <a:schemeClr val="tx1"/>
                </a:solidFill>
                <a:latin typeface="Times New Roman" panose="02020603050405020304" pitchFamily="18" charset="0"/>
                <a:cs typeface="Times New Roman" panose="02020603050405020304" pitchFamily="18" charset="0"/>
              </a:rPr>
              <a:t>Chunking of Text Data</a:t>
            </a:r>
            <a:endParaRPr lang="en-US" altLang="en-US" b="1" dirty="0">
              <a:solidFill>
                <a:schemeClr val="tx1"/>
              </a:solidFill>
              <a:latin typeface="Times New Roman" panose="02020603050405020304" pitchFamily="18" charset="0"/>
              <a:cs typeface="Times New Roman" panose="02020603050405020304" pitchFamily="18" charset="0"/>
            </a:endParaRPr>
          </a:p>
          <a:p>
            <a:pPr algn="just"/>
            <a:r>
              <a:rPr lang="en-US" altLang="en-US" dirty="0">
                <a:solidFill>
                  <a:schemeClr val="tx1"/>
                </a:solidFill>
                <a:latin typeface="Times New Roman" panose="02020603050405020304" pitchFamily="18" charset="0"/>
                <a:cs typeface="Times New Roman" panose="02020603050405020304" pitchFamily="18" charset="0"/>
              </a:rPr>
              <a:t>The preprocessed data is then broken down into smaller, context-specific chunks. These chunks are designed to capture individual pieces of information that can act as standalone context when processed by the language model. This step is crucial for maintaining information relevance and making retrieval more efficient in subsequent phases. </a:t>
            </a:r>
            <a:endParaRPr lang="en-US" altLang="en-US" dirty="0">
              <a:solidFill>
                <a:schemeClr val="tx1"/>
              </a:solidFill>
              <a:latin typeface="Times New Roman" panose="02020603050405020304" pitchFamily="18" charset="0"/>
              <a:cs typeface="Times New Roman" panose="02020603050405020304" pitchFamily="18" charset="0"/>
            </a:endParaRPr>
          </a:p>
          <a:p>
            <a:pPr algn="just"/>
            <a:r>
              <a:rPr lang="en-US" altLang="en-US" dirty="0">
                <a:solidFill>
                  <a:schemeClr val="tx1"/>
                </a:solidFill>
                <a:latin typeface="Times New Roman" panose="02020603050405020304" pitchFamily="18" charset="0"/>
                <a:cs typeface="Times New Roman" panose="02020603050405020304" pitchFamily="18" charset="0"/>
              </a:rPr>
              <a:t>Each chunk represents a semantically meaningful segment, such as a dosage guideline or a specific patient precaution, allowing the model to retrieve answers based on context rather than the entire document.</a:t>
            </a: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0104" y="943435"/>
            <a:ext cx="10511790" cy="824865"/>
          </a:xfrm>
        </p:spPr>
        <p:txBody>
          <a:bodyPr/>
          <a:lstStyle/>
          <a:p>
            <a:r>
              <a:rPr lang="en-US" sz="3600" b="1" dirty="0">
                <a:solidFill>
                  <a:schemeClr val="accent6"/>
                </a:solidFill>
              </a:rPr>
              <a:t>1.DATA PREPROCESSING -  NLP PIPELINE</a:t>
            </a:r>
            <a:endParaRPr lang="en-US" sz="3600" b="1" dirty="0">
              <a:solidFill>
                <a:schemeClr val="accent6"/>
              </a:solidFill>
            </a:endParaRPr>
          </a:p>
        </p:txBody>
      </p:sp>
      <p:pic>
        <p:nvPicPr>
          <p:cNvPr id="5" name="Content Placeholder 4" descr="Blank diagram"/>
          <p:cNvPicPr>
            <a:picLocks noGrp="1" noChangeAspect="1"/>
          </p:cNvPicPr>
          <p:nvPr>
            <p:ph sz="quarter" idx="4"/>
          </p:nvPr>
        </p:nvPicPr>
        <p:blipFill>
          <a:blip r:embed="rId1"/>
          <a:stretch>
            <a:fillRect/>
          </a:stretch>
        </p:blipFill>
        <p:spPr>
          <a:xfrm>
            <a:off x="1592261" y="1783047"/>
            <a:ext cx="9007475" cy="4403090"/>
          </a:xfrm>
          <a:prstGeom prst="rect">
            <a:avLst/>
          </a:prstGeom>
        </p:spPr>
      </p:pic>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236" y="907732"/>
            <a:ext cx="10511790" cy="666115"/>
          </a:xfrm>
        </p:spPr>
        <p:txBody>
          <a:bodyPr/>
          <a:lstStyle/>
          <a:p>
            <a:r>
              <a:rPr lang="en-US" dirty="0">
                <a:sym typeface="+mn-ea"/>
              </a:rPr>
              <a:t>2.Embedding generation and Storage</a:t>
            </a:r>
            <a:endParaRPr lang="en-US" dirty="0"/>
          </a:p>
        </p:txBody>
      </p:sp>
      <p:sp>
        <p:nvSpPr>
          <p:cNvPr id="3" name="Content Placeholder 2"/>
          <p:cNvSpPr>
            <a:spLocks noGrp="1"/>
          </p:cNvSpPr>
          <p:nvPr>
            <p:ph sz="quarter" idx="4"/>
          </p:nvPr>
        </p:nvSpPr>
        <p:spPr>
          <a:xfrm>
            <a:off x="13179773" y="3539613"/>
            <a:ext cx="580472" cy="2831690"/>
          </a:xfrm>
        </p:spPr>
        <p:txBody>
          <a:bodyPr>
            <a:normAutofit/>
          </a:bodyPr>
          <a:lstStyle/>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8" name="TextBox 7"/>
          <p:cNvSpPr txBox="1"/>
          <p:nvPr/>
        </p:nvSpPr>
        <p:spPr>
          <a:xfrm>
            <a:off x="1146687" y="1240790"/>
            <a:ext cx="9000203" cy="4801314"/>
          </a:xfrm>
          <a:prstGeom prst="rect">
            <a:avLst/>
          </a:prstGeom>
          <a:noFill/>
        </p:spPr>
        <p:txBody>
          <a:bodyPr wrap="square">
            <a:spAutoFit/>
          </a:bodyPr>
          <a:lstStyle/>
          <a:p>
            <a:pPr marL="0" indent="0" algn="just">
              <a:buNone/>
            </a:pPr>
            <a:endParaRPr lang="en-IN" altLang="en-US"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b="1" dirty="0">
                <a:solidFill>
                  <a:schemeClr val="tx1"/>
                </a:solidFill>
                <a:latin typeface="Times New Roman" panose="02020603050405020304" pitchFamily="18" charset="0"/>
                <a:cs typeface="Times New Roman" panose="02020603050405020304" pitchFamily="18" charset="0"/>
              </a:rPr>
              <a:t>Embedding Generation</a:t>
            </a:r>
            <a:endParaRPr lang="en-US" altLang="en-US" b="1"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dirty="0">
                <a:solidFill>
                  <a:schemeClr val="tx1"/>
                </a:solidFill>
                <a:latin typeface="Times New Roman" panose="02020603050405020304" pitchFamily="18" charset="0"/>
                <a:cs typeface="Times New Roman" panose="02020603050405020304" pitchFamily="18" charset="0"/>
              </a:rPr>
              <a:t>Once the data is divided into chunks, each chunk is converted into a numerical representation, known as an embedding. Using an embedding model like Word2Vec or a similar transformer-based embedding model, these text chunks are transformed into high-dimensional vectors that capture the semantic meaning of the information. In this project, embeddings are generated and stored in </a:t>
            </a:r>
            <a:r>
              <a:rPr lang="en-US" altLang="en-US" dirty="0" err="1">
                <a:solidFill>
                  <a:schemeClr val="tx1"/>
                </a:solidFill>
                <a:latin typeface="Times New Roman" panose="02020603050405020304" pitchFamily="18" charset="0"/>
                <a:cs typeface="Times New Roman" panose="02020603050405020304" pitchFamily="18" charset="0"/>
              </a:rPr>
              <a:t>PyTorch</a:t>
            </a:r>
            <a:r>
              <a:rPr lang="en-US" altLang="en-US" dirty="0">
                <a:solidFill>
                  <a:schemeClr val="tx1"/>
                </a:solidFill>
                <a:latin typeface="Times New Roman" panose="02020603050405020304" pitchFamily="18" charset="0"/>
                <a:cs typeface="Times New Roman" panose="02020603050405020304" pitchFamily="18" charset="0"/>
              </a:rPr>
              <a:t> tensors, ensuring that they are ready for fast and efficient retrieval during the chatbot's response generation.</a:t>
            </a: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IN" altLang="en-US"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b="1" dirty="0">
                <a:solidFill>
                  <a:schemeClr val="tx1"/>
                </a:solidFill>
                <a:latin typeface="Times New Roman" panose="02020603050405020304" pitchFamily="18" charset="0"/>
                <a:cs typeface="Times New Roman" panose="02020603050405020304" pitchFamily="18" charset="0"/>
              </a:rPr>
              <a:t>Embedding Storage in </a:t>
            </a:r>
            <a:r>
              <a:rPr lang="en-US" altLang="en-US" b="1" dirty="0" err="1">
                <a:solidFill>
                  <a:schemeClr val="tx1"/>
                </a:solidFill>
                <a:latin typeface="Times New Roman" panose="02020603050405020304" pitchFamily="18" charset="0"/>
                <a:cs typeface="Times New Roman" panose="02020603050405020304" pitchFamily="18" charset="0"/>
              </a:rPr>
              <a:t>PyTorch</a:t>
            </a:r>
            <a:r>
              <a:rPr lang="en-US" altLang="en-US" b="1" dirty="0">
                <a:solidFill>
                  <a:schemeClr val="tx1"/>
                </a:solidFill>
                <a:latin typeface="Times New Roman" panose="02020603050405020304" pitchFamily="18" charset="0"/>
                <a:cs typeface="Times New Roman" panose="02020603050405020304" pitchFamily="18" charset="0"/>
              </a:rPr>
              <a:t> Tensors</a:t>
            </a:r>
            <a:endParaRPr lang="en-US" altLang="en-US" b="1" dirty="0">
              <a:solidFill>
                <a:schemeClr val="tx1"/>
              </a:solidFill>
              <a:latin typeface="Times New Roman" panose="02020603050405020304" pitchFamily="18" charset="0"/>
              <a:cs typeface="Times New Roman" panose="02020603050405020304" pitchFamily="18" charset="0"/>
            </a:endParaRPr>
          </a:p>
          <a:p>
            <a:pPr marL="0" indent="0" algn="just">
              <a:buNone/>
            </a:pPr>
            <a:r>
              <a:rPr lang="en-US" altLang="en-US" dirty="0">
                <a:solidFill>
                  <a:schemeClr val="tx1"/>
                </a:solidFill>
                <a:latin typeface="Times New Roman" panose="02020603050405020304" pitchFamily="18" charset="0"/>
                <a:cs typeface="Times New Roman" panose="02020603050405020304" pitchFamily="18" charset="0"/>
              </a:rPr>
              <a:t>After generating embeddings, they are stored as tensors using </a:t>
            </a:r>
            <a:r>
              <a:rPr lang="en-US" altLang="en-US" dirty="0" err="1">
                <a:solidFill>
                  <a:schemeClr val="tx1"/>
                </a:solidFill>
                <a:latin typeface="Times New Roman" panose="02020603050405020304" pitchFamily="18" charset="0"/>
                <a:cs typeface="Times New Roman" panose="02020603050405020304" pitchFamily="18" charset="0"/>
              </a:rPr>
              <a:t>PyTorch</a:t>
            </a:r>
            <a:r>
              <a:rPr lang="en-US" altLang="en-US" dirty="0">
                <a:solidFill>
                  <a:schemeClr val="tx1"/>
                </a:solidFill>
                <a:latin typeface="Times New Roman" panose="02020603050405020304" pitchFamily="18" charset="0"/>
                <a:cs typeface="Times New Roman" panose="02020603050405020304" pitchFamily="18" charset="0"/>
              </a:rPr>
              <a:t>. This approach allows for efficient indexing and retrieval, facilitating quick access to relevant information during real-time queries in the chatbot. By using tensor-based storage, the model can handle large amounts of text data with high-speed operations, which is essential for the seamless performance of the chatbot.</a:t>
            </a:r>
            <a:endParaRPr lang="en-US" alt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altLang="en-US" dirty="0">
              <a:latin typeface="Times New Roman" panose="02020603050405020304" pitchFamily="18" charset="0"/>
              <a:cs typeface="Times New Roman" panose="02020603050405020304" pitchFamily="18" charset="0"/>
            </a:endParaRPr>
          </a:p>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236" y="907732"/>
            <a:ext cx="10511790" cy="666115"/>
          </a:xfrm>
        </p:spPr>
        <p:txBody>
          <a:bodyPr/>
          <a:lstStyle/>
          <a:p>
            <a:r>
              <a:rPr lang="en-US" dirty="0">
                <a:sym typeface="+mn-ea"/>
              </a:rPr>
              <a:t>2.Embedding generation and Storage</a:t>
            </a:r>
            <a:endParaRPr lang="en-US" dirty="0"/>
          </a:p>
        </p:txBody>
      </p:sp>
      <p:sp>
        <p:nvSpPr>
          <p:cNvPr id="3" name="Content Placeholder 2"/>
          <p:cNvSpPr>
            <a:spLocks noGrp="1"/>
          </p:cNvSpPr>
          <p:nvPr>
            <p:ph sz="quarter" idx="4"/>
          </p:nvPr>
        </p:nvSpPr>
        <p:spPr>
          <a:xfrm>
            <a:off x="13179773" y="3539613"/>
            <a:ext cx="580472" cy="2831690"/>
          </a:xfrm>
        </p:spPr>
        <p:txBody>
          <a:bodyPr>
            <a:normAutofit/>
          </a:bodyPr>
          <a:lstStyle/>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pic>
        <p:nvPicPr>
          <p:cNvPr id="1026" name="Picture 2" descr="What Are Vector Embeddings? Models &amp; More Explaine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11029" y="1943180"/>
            <a:ext cx="9718204" cy="35492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79614" y="111390"/>
            <a:ext cx="8703130" cy="1119312"/>
          </a:xfrm>
        </p:spPr>
        <p:txBody>
          <a:bodyPr/>
          <a:lstStyle/>
          <a:p>
            <a:r>
              <a:rPr lang="en-IN" altLang="en-US" dirty="0"/>
              <a:t>Problem Statement</a:t>
            </a:r>
            <a:endParaRPr lang="en-US" dirty="0"/>
          </a:p>
        </p:txBody>
      </p:sp>
      <p:sp>
        <p:nvSpPr>
          <p:cNvPr id="3" name="TextBox 2"/>
          <p:cNvSpPr txBox="1"/>
          <p:nvPr/>
        </p:nvSpPr>
        <p:spPr>
          <a:xfrm>
            <a:off x="725784" y="1627330"/>
            <a:ext cx="8870500" cy="3139321"/>
          </a:xfrm>
          <a:prstGeom prst="rect">
            <a:avLst/>
          </a:prstGeom>
          <a:noFill/>
        </p:spPr>
        <p:txBody>
          <a:bodyPr wrap="square" rtlCol="0">
            <a:spAutoFit/>
          </a:bodyPr>
          <a:lstStyle/>
          <a:p>
            <a:pPr algn="just"/>
            <a:r>
              <a:rPr lang="en-US" sz="2200" dirty="0">
                <a:effectLst/>
                <a:latin typeface="Times New Roman" panose="02020603050405020304" pitchFamily="18" charset="0"/>
                <a:ea typeface="Times New Roman" panose="02020603050405020304" pitchFamily="18" charset="0"/>
              </a:rPr>
              <a:t>In the healthcare domain, accessing accurate and up-to-date drug information is a critical yet time-consuming task for healthcare providers, patients, and caregivers. The need for detailed guidance on prescriptions, safety alerts, and patient-specific advice often requires extensive searches across multiple sources. This delays decision-making, impacting the efficiency of healthcare delivery and patient safety. There is a pressing need for a solution that can streamline the extraction and presentation of relevant drug information in an easily understandable format, enabling quicker, more informed decisions and improving overall healthcare outcomes.</a:t>
            </a:r>
            <a:endParaRPr sz="2200" dirty="0">
              <a:effectLst/>
              <a:latin typeface="Times New Roman" panose="02020603050405020304" pitchFamily="18" charset="0"/>
              <a:ea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236" y="907732"/>
            <a:ext cx="10511790" cy="666115"/>
          </a:xfrm>
        </p:spPr>
        <p:txBody>
          <a:bodyPr/>
          <a:lstStyle/>
          <a:p>
            <a:r>
              <a:rPr lang="en-US" dirty="0">
                <a:sym typeface="+mn-ea"/>
              </a:rPr>
              <a:t>2.Embedding generation and Storage</a:t>
            </a:r>
            <a:endParaRPr lang="en-US" dirty="0"/>
          </a:p>
        </p:txBody>
      </p:sp>
      <p:sp>
        <p:nvSpPr>
          <p:cNvPr id="3" name="Content Placeholder 2"/>
          <p:cNvSpPr>
            <a:spLocks noGrp="1"/>
          </p:cNvSpPr>
          <p:nvPr>
            <p:ph sz="quarter" idx="4"/>
          </p:nvPr>
        </p:nvSpPr>
        <p:spPr>
          <a:xfrm>
            <a:off x="13179773" y="3539613"/>
            <a:ext cx="580472" cy="2831690"/>
          </a:xfrm>
        </p:spPr>
        <p:txBody>
          <a:bodyPr>
            <a:normAutofit/>
          </a:bodyPr>
          <a:lstStyle/>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6" name="TextBox 5"/>
          <p:cNvSpPr txBox="1"/>
          <p:nvPr/>
        </p:nvSpPr>
        <p:spPr>
          <a:xfrm>
            <a:off x="1382047" y="2430483"/>
            <a:ext cx="9427906" cy="3969385"/>
          </a:xfrm>
          <a:prstGeom prst="rect">
            <a:avLst/>
          </a:prstGeom>
          <a:noFill/>
        </p:spPr>
        <p:txBody>
          <a:bodyPr wrap="square">
            <a:spAutoFit/>
          </a:bodyPr>
          <a:lstStyle/>
          <a:p>
            <a:pPr algn="l"/>
            <a:r>
              <a:rPr lang="en-US" b="1" i="0" u="none" strike="noStrike" dirty="0">
                <a:solidFill>
                  <a:srgbClr val="000000"/>
                </a:solidFill>
                <a:effectLst/>
                <a:latin typeface="Times New Roman" panose="02020603050405020304" pitchFamily="18" charset="0"/>
                <a:cs typeface="Times New Roman" panose="02020603050405020304" pitchFamily="18" charset="0"/>
              </a:rPr>
              <a:t>Semantic Representation of Data</a:t>
            </a:r>
            <a:endParaRPr lang="en-US" dirty="0">
              <a:solidFill>
                <a:srgbClr val="000000"/>
              </a:solidFill>
              <a:latin typeface="Times New Roman" panose="02020603050405020304" pitchFamily="18" charset="0"/>
              <a:cs typeface="Times New Roman" panose="02020603050405020304" pitchFamily="18" charset="0"/>
            </a:endParaRPr>
          </a:p>
          <a:p>
            <a:pPr algn="l"/>
            <a:r>
              <a:rPr lang="en-US" b="0" i="0" u="none" strike="noStrike" dirty="0">
                <a:solidFill>
                  <a:srgbClr val="000000"/>
                </a:solidFill>
                <a:effectLst/>
                <a:latin typeface="Times New Roman" panose="02020603050405020304" pitchFamily="18" charset="0"/>
                <a:cs typeface="Times New Roman" panose="02020603050405020304" pitchFamily="18" charset="0"/>
              </a:rPr>
              <a:t>Converting data into embeddings allows the system to represent text, images, or any other data in a high-dimensional vector space. </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algn="l"/>
            <a:endParaRPr lang="en-US" dirty="0">
              <a:solidFill>
                <a:srgbClr val="000000"/>
              </a:solidFill>
              <a:latin typeface="Times New Roman" panose="02020603050405020304" pitchFamily="18" charset="0"/>
              <a:cs typeface="Times New Roman" panose="02020603050405020304" pitchFamily="18" charset="0"/>
            </a:endParaRPr>
          </a:p>
          <a:p>
            <a:pPr algn="l"/>
            <a:r>
              <a:rPr lang="en-US" b="1" i="0" u="none" strike="noStrike" dirty="0">
                <a:solidFill>
                  <a:srgbClr val="000000"/>
                </a:solidFill>
                <a:effectLst/>
                <a:latin typeface="Times New Roman" panose="02020603050405020304" pitchFamily="18" charset="0"/>
                <a:cs typeface="Times New Roman" panose="02020603050405020304" pitchFamily="18" charset="0"/>
              </a:rPr>
              <a:t>Efficient Similarity Matching</a:t>
            </a:r>
            <a:br>
              <a:rPr lang="en-US" b="0" i="0" u="none" strike="noStrike" dirty="0">
                <a:solidFill>
                  <a:srgbClr val="000000"/>
                </a:solidFill>
                <a:effectLst/>
                <a:latin typeface="Times New Roman" panose="02020603050405020304" pitchFamily="18" charset="0"/>
                <a:cs typeface="Times New Roman" panose="02020603050405020304" pitchFamily="18" charset="0"/>
              </a:rPr>
            </a:br>
            <a:r>
              <a:rPr lang="en-US" b="0" i="0" u="none" strike="noStrike" dirty="0">
                <a:solidFill>
                  <a:srgbClr val="000000"/>
                </a:solidFill>
                <a:effectLst/>
                <a:latin typeface="Times New Roman" panose="02020603050405020304" pitchFamily="18" charset="0"/>
                <a:cs typeface="Times New Roman" panose="02020603050405020304" pitchFamily="18" charset="0"/>
              </a:rPr>
              <a:t>Embeddings make it possible to compute </a:t>
            </a:r>
            <a:r>
              <a:rPr lang="en-US" b="1" i="0" u="none" strike="noStrike" dirty="0">
                <a:solidFill>
                  <a:srgbClr val="000000"/>
                </a:solidFill>
                <a:effectLst/>
                <a:latin typeface="Times New Roman" panose="02020603050405020304" pitchFamily="18" charset="0"/>
                <a:cs typeface="Times New Roman" panose="02020603050405020304" pitchFamily="18" charset="0"/>
              </a:rPr>
              <a:t>similarity scores</a:t>
            </a:r>
            <a:r>
              <a:rPr lang="en-US" b="0" i="0" u="none" strike="noStrike" dirty="0">
                <a:solidFill>
                  <a:srgbClr val="000000"/>
                </a:solidFill>
                <a:effectLst/>
                <a:latin typeface="Times New Roman" panose="02020603050405020304" pitchFamily="18" charset="0"/>
                <a:cs typeface="Times New Roman" panose="02020603050405020304" pitchFamily="18" charset="0"/>
              </a:rPr>
              <a:t> between queries and stored data. </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algn="l"/>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algn="l"/>
            <a:r>
              <a:rPr lang="en-US" b="1" i="0" u="none" strike="noStrike" dirty="0">
                <a:solidFill>
                  <a:srgbClr val="000000"/>
                </a:solidFill>
                <a:effectLst/>
                <a:latin typeface="Times New Roman" panose="02020603050405020304" pitchFamily="18" charset="0"/>
                <a:cs typeface="Times New Roman" panose="02020603050405020304" pitchFamily="18" charset="0"/>
              </a:rPr>
              <a:t>Handles Complex Data Relationships</a:t>
            </a:r>
            <a:br>
              <a:rPr lang="en-US" b="0" i="0" u="none" strike="noStrike" dirty="0">
                <a:solidFill>
                  <a:srgbClr val="000000"/>
                </a:solidFill>
                <a:effectLst/>
                <a:latin typeface="Times New Roman" panose="02020603050405020304" pitchFamily="18" charset="0"/>
                <a:cs typeface="Times New Roman" panose="02020603050405020304" pitchFamily="18" charset="0"/>
              </a:rPr>
            </a:br>
            <a:r>
              <a:rPr lang="en-US" b="0" i="0" u="none" strike="noStrike" dirty="0">
                <a:solidFill>
                  <a:srgbClr val="000000"/>
                </a:solidFill>
                <a:effectLst/>
                <a:latin typeface="Times New Roman" panose="02020603050405020304" pitchFamily="18" charset="0"/>
                <a:cs typeface="Times New Roman" panose="02020603050405020304" pitchFamily="18" charset="0"/>
              </a:rPr>
              <a:t>Embeddings allow the system to understand the </a:t>
            </a:r>
            <a:r>
              <a:rPr lang="en-US" b="1" i="0" u="none" strike="noStrike" dirty="0">
                <a:solidFill>
                  <a:srgbClr val="000000"/>
                </a:solidFill>
                <a:effectLst/>
                <a:latin typeface="Times New Roman" panose="02020603050405020304" pitchFamily="18" charset="0"/>
                <a:cs typeface="Times New Roman" panose="02020603050405020304" pitchFamily="18" charset="0"/>
              </a:rPr>
              <a:t>context and relationships</a:t>
            </a:r>
            <a:r>
              <a:rPr lang="en-US" b="0" i="0" u="none" strike="noStrike" dirty="0">
                <a:solidFill>
                  <a:srgbClr val="000000"/>
                </a:solidFill>
                <a:effectLst/>
                <a:latin typeface="Times New Roman" panose="02020603050405020304" pitchFamily="18" charset="0"/>
                <a:cs typeface="Times New Roman" panose="02020603050405020304" pitchFamily="18" charset="0"/>
              </a:rPr>
              <a:t> between words or phrases, improving accuracy.</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algn="l"/>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algn="l"/>
            <a:r>
              <a:rPr lang="en-US" b="1" i="0" u="none" strike="noStrike" dirty="0">
                <a:solidFill>
                  <a:srgbClr val="000000"/>
                </a:solidFill>
                <a:effectLst/>
                <a:latin typeface="Times New Roman" panose="02020603050405020304" pitchFamily="18" charset="0"/>
                <a:cs typeface="Times New Roman" panose="02020603050405020304" pitchFamily="18" charset="0"/>
              </a:rPr>
              <a:t>Multimodal Capabilities</a:t>
            </a:r>
            <a:br>
              <a:rPr lang="en-US" b="0" i="0" u="none" strike="noStrike" dirty="0">
                <a:solidFill>
                  <a:srgbClr val="000000"/>
                </a:solidFill>
                <a:effectLst/>
                <a:latin typeface="Times New Roman" panose="02020603050405020304" pitchFamily="18" charset="0"/>
                <a:cs typeface="Times New Roman" panose="02020603050405020304" pitchFamily="18" charset="0"/>
              </a:rPr>
            </a:br>
            <a:r>
              <a:rPr lang="en-US" b="0" i="0" u="none" strike="noStrike" dirty="0">
                <a:solidFill>
                  <a:srgbClr val="000000"/>
                </a:solidFill>
                <a:effectLst/>
                <a:latin typeface="Times New Roman" panose="02020603050405020304" pitchFamily="18" charset="0"/>
                <a:cs typeface="Times New Roman" panose="02020603050405020304" pitchFamily="18" charset="0"/>
              </a:rPr>
              <a:t>Embeddings unify different types of data (text, images, audio, etc.) into a single mathematical format, enabling systems to work across multiple data types seamlessly.</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p:txBody>
      </p:sp>
      <p:sp>
        <p:nvSpPr>
          <p:cNvPr id="7" name="TextBox 6"/>
          <p:cNvSpPr txBox="1"/>
          <p:nvPr/>
        </p:nvSpPr>
        <p:spPr>
          <a:xfrm>
            <a:off x="1238865" y="1725561"/>
            <a:ext cx="8421329" cy="892552"/>
          </a:xfrm>
          <a:prstGeom prst="rect">
            <a:avLst/>
          </a:prstGeom>
          <a:noFill/>
        </p:spPr>
        <p:txBody>
          <a:bodyPr wrap="square" rtlCol="0">
            <a:spAutoFit/>
          </a:bodyPr>
          <a:lstStyle/>
          <a:p>
            <a:r>
              <a:rPr lang="en-US" sz="2600" b="1" i="0" u="none" strike="noStrike" dirty="0">
                <a:solidFill>
                  <a:schemeClr val="accent6"/>
                </a:solidFill>
                <a:effectLst/>
                <a:latin typeface="+mj-lt"/>
                <a:cs typeface="Arial" panose="020B0604020202020204" pitchFamily="34" charset="0"/>
              </a:rPr>
              <a:t>Why Convert Data into Embeddings?</a:t>
            </a:r>
            <a:endParaRPr lang="en-US" sz="2600" b="1" i="0" u="none" strike="noStrike" dirty="0">
              <a:solidFill>
                <a:schemeClr val="accent6"/>
              </a:solidFill>
              <a:effectLst/>
              <a:latin typeface="+mj-lt"/>
              <a:cs typeface="Arial" panose="020B0604020202020204" pitchFamily="34" charset="0"/>
            </a:endParaRPr>
          </a:p>
          <a:p>
            <a:endParaRPr lang="en-US" sz="2600" dirty="0">
              <a:solidFill>
                <a:schemeClr val="accent6"/>
              </a:solidFill>
              <a:latin typeface="+mj-lt"/>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236" y="928688"/>
            <a:ext cx="10511790" cy="666115"/>
          </a:xfrm>
        </p:spPr>
        <p:txBody>
          <a:bodyPr/>
          <a:lstStyle/>
          <a:p>
            <a:r>
              <a:rPr lang="en-US" sz="3600" b="1" dirty="0">
                <a:solidFill>
                  <a:schemeClr val="accent6"/>
                </a:solidFill>
              </a:rPr>
              <a:t>3.QUERY PROCESSING AND RESPONSE GENERATION</a:t>
            </a:r>
            <a:endParaRPr lang="en-US" sz="3600" b="1" dirty="0">
              <a:solidFill>
                <a:schemeClr val="accent6"/>
              </a:solidFill>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pic>
        <p:nvPicPr>
          <p:cNvPr id="5" name="Picture 4"/>
          <p:cNvPicPr>
            <a:picLocks noChangeAspect="1"/>
          </p:cNvPicPr>
          <p:nvPr/>
        </p:nvPicPr>
        <p:blipFill>
          <a:blip r:embed="rId1"/>
          <a:stretch>
            <a:fillRect/>
          </a:stretch>
        </p:blipFill>
        <p:spPr>
          <a:xfrm>
            <a:off x="2250666" y="1925627"/>
            <a:ext cx="7690667" cy="396731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236" y="928688"/>
            <a:ext cx="10511790" cy="666115"/>
          </a:xfrm>
        </p:spPr>
        <p:txBody>
          <a:bodyPr/>
          <a:lstStyle/>
          <a:p>
            <a:r>
              <a:rPr lang="en-US" sz="3600" b="1" dirty="0">
                <a:solidFill>
                  <a:schemeClr val="accent6"/>
                </a:solidFill>
              </a:rPr>
              <a:t>3.QUERY PROCESSING AND RESPONSE GENERATION</a:t>
            </a:r>
            <a:endParaRPr lang="en-US" sz="3600" b="1" dirty="0">
              <a:solidFill>
                <a:schemeClr val="accent6"/>
              </a:solidFill>
            </a:endParaRPr>
          </a:p>
        </p:txBody>
      </p:sp>
      <p:sp>
        <p:nvSpPr>
          <p:cNvPr id="3" name="Content Placeholder 2"/>
          <p:cNvSpPr>
            <a:spLocks noGrp="1"/>
          </p:cNvSpPr>
          <p:nvPr>
            <p:ph sz="quarter" idx="4"/>
          </p:nvPr>
        </p:nvSpPr>
        <p:spPr>
          <a:xfrm>
            <a:off x="13179773" y="3539613"/>
            <a:ext cx="580472" cy="2831690"/>
          </a:xfrm>
        </p:spPr>
        <p:txBody>
          <a:bodyPr>
            <a:normAutofit/>
          </a:bodyPr>
          <a:lstStyle/>
          <a:p>
            <a:pPr marL="0" indent="0" algn="just">
              <a:buNone/>
            </a:pPr>
            <a:endParaRPr lang="en-US" alt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6" name="TextBox 5"/>
          <p:cNvSpPr txBox="1"/>
          <p:nvPr/>
        </p:nvSpPr>
        <p:spPr>
          <a:xfrm>
            <a:off x="1111045" y="1779687"/>
            <a:ext cx="9969910" cy="4801314"/>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Query Understanding</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The process begins when the user inputs a query, such as “How do I do X?” The query is transformed into a numerical representation (embedding) using an </a:t>
            </a:r>
            <a:r>
              <a:rPr lang="en-US" b="1" dirty="0">
                <a:latin typeface="Times New Roman" panose="02020603050405020304" pitchFamily="18" charset="0"/>
                <a:cs typeface="Times New Roman" panose="02020603050405020304" pitchFamily="18" charset="0"/>
              </a:rPr>
              <a:t>Embedding Machine</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Vector Embedding Generation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The embedding represents the query in a vector space, making it easier to find related knowledge snippets. It acts as the foundation for matching the query with stored information.</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Vector Database 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Vector Database</a:t>
            </a:r>
            <a:r>
              <a:rPr lang="en-US" dirty="0">
                <a:latin typeface="Times New Roman" panose="02020603050405020304" pitchFamily="18" charset="0"/>
                <a:cs typeface="Times New Roman" panose="02020603050405020304" pitchFamily="18" charset="0"/>
              </a:rPr>
              <a:t> is pre-loaded with embeddings of relevant documents or knowledge snippets. Using similarity-based search algorithms, the database identifies the most relevant snippets that align with the query.</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Snippet Retrieval</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The retrieved snippets are the most contextually relevant pieces of information, extracted from the vector database. These snippets provide factual grounding for generating an accurate response.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14400" y="637540"/>
            <a:ext cx="10511790" cy="661670"/>
          </a:xfrm>
        </p:spPr>
        <p:txBody>
          <a:bodyPr/>
          <a:p>
            <a:r>
              <a:rPr lang="en-US"/>
              <a:t>ReSULT</a:t>
            </a:r>
            <a:endParaRPr lang="en-US"/>
          </a:p>
        </p:txBody>
      </p:sp>
      <p:pic>
        <p:nvPicPr>
          <p:cNvPr id="6" name="Content Placeholder 5" descr="Screenshot 2024-11-11 190735"/>
          <p:cNvPicPr>
            <a:picLocks noChangeAspect="1"/>
          </p:cNvPicPr>
          <p:nvPr>
            <p:ph sz="quarter" idx="4"/>
          </p:nvPr>
        </p:nvPicPr>
        <p:blipFill>
          <a:blip r:embed="rId1"/>
          <a:stretch>
            <a:fillRect/>
          </a:stretch>
        </p:blipFill>
        <p:spPr>
          <a:xfrm>
            <a:off x="776605" y="1663065"/>
            <a:ext cx="5483225" cy="4263390"/>
          </a:xfrm>
          <a:prstGeom prst="rect">
            <a:avLst/>
          </a:prstGeom>
        </p:spPr>
      </p:pic>
      <p:sp>
        <p:nvSpPr>
          <p:cNvPr id="4" name="Slide Number Placeholder 3"/>
          <p:cNvSpPr>
            <a:spLocks noGrp="1"/>
          </p:cNvSpPr>
          <p:nvPr>
            <p:ph type="sldNum" sz="quarter" idx="10"/>
          </p:nvPr>
        </p:nvSpPr>
        <p:spPr/>
        <p:txBody>
          <a:bodyPr/>
          <a:p>
            <a:fld id="{48F63A3B-78C7-47BE-AE5E-E10140E04643}" type="slidenum">
              <a:rPr lang="en-US" smtClean="0"/>
            </a:fld>
            <a:endParaRPr lang="en-US" dirty="0"/>
          </a:p>
        </p:txBody>
      </p:sp>
      <p:sp>
        <p:nvSpPr>
          <p:cNvPr id="7" name="Text Box 6"/>
          <p:cNvSpPr txBox="1"/>
          <p:nvPr/>
        </p:nvSpPr>
        <p:spPr>
          <a:xfrm>
            <a:off x="6417310" y="1701165"/>
            <a:ext cx="4981575" cy="4187825"/>
          </a:xfrm>
          <a:prstGeom prst="rect">
            <a:avLst/>
          </a:prstGeom>
          <a:noFill/>
        </p:spPr>
        <p:txBody>
          <a:bodyPr wrap="square" rtlCol="0">
            <a:noAutofit/>
          </a:bodyPr>
          <a:p>
            <a:endParaRPr lang="en-US"/>
          </a:p>
        </p:txBody>
      </p:sp>
      <p:pic>
        <p:nvPicPr>
          <p:cNvPr id="9" name="Picture 8" descr="Screenshot 2024-11-11 190821"/>
          <p:cNvPicPr>
            <a:picLocks noChangeAspect="1"/>
          </p:cNvPicPr>
          <p:nvPr/>
        </p:nvPicPr>
        <p:blipFill>
          <a:blip r:embed="rId2"/>
          <a:stretch>
            <a:fillRect/>
          </a:stretch>
        </p:blipFill>
        <p:spPr>
          <a:xfrm>
            <a:off x="6448425" y="1663065"/>
            <a:ext cx="5206365" cy="426339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590549"/>
            <a:ext cx="10511627" cy="1012785"/>
          </a:xfrm>
        </p:spPr>
        <p:txBody>
          <a:bodyPr/>
          <a:lstStyle/>
          <a:p>
            <a:r>
              <a:rPr lang="en-US" dirty="0"/>
              <a:t>PATENT/ publication</a:t>
            </a:r>
            <a:r>
              <a:rPr lang="en-US"/>
              <a:t>/competition status</a:t>
            </a:r>
            <a:endParaRPr lang="en-US"/>
          </a:p>
        </p:txBody>
      </p:sp>
      <p:sp>
        <p:nvSpPr>
          <p:cNvPr id="3" name="Content Placeholder 2"/>
          <p:cNvSpPr>
            <a:spLocks noGrp="1"/>
          </p:cNvSpPr>
          <p:nvPr>
            <p:ph sz="quarter" idx="4"/>
          </p:nvPr>
        </p:nvSpPr>
        <p:spPr>
          <a:xfrm>
            <a:off x="914400" y="1631315"/>
            <a:ext cx="3594100" cy="3157855"/>
          </a:xfrm>
        </p:spPr>
        <p:txBody>
          <a:bodyPr>
            <a:normAutofit lnSpcReduction="20000"/>
          </a:bodyPr>
          <a:lstStyle/>
          <a:p>
            <a:pPr marL="0" indent="0" algn="just">
              <a:buNone/>
            </a:pPr>
            <a:r>
              <a:rPr lang="en-US" altLang="en-US">
                <a:solidFill>
                  <a:schemeClr val="tx1"/>
                </a:solidFill>
                <a:latin typeface="Times New Roman" panose="02020603050405020304" pitchFamily="18" charset="0"/>
                <a:cs typeface="Times New Roman" panose="02020603050405020304" pitchFamily="18" charset="0"/>
              </a:rPr>
              <a:t>The Paper is submitted in the	6th Internation Conference by Mr. U. Kumaran, J.R. Girish, G. Jenish Praveen Kumar. PharmaPulse: GENAI Chatbot for Streamlined Drug Information on INNOVATIVE TRENDS IN INFORMATION TECHNOLOGY 2025:</a:t>
            </a:r>
            <a:endParaRPr lang="en-US" altLang="en-US">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7" name="Text Box 6"/>
          <p:cNvSpPr txBox="1"/>
          <p:nvPr/>
        </p:nvSpPr>
        <p:spPr>
          <a:xfrm>
            <a:off x="4772660" y="1631950"/>
            <a:ext cx="6653530" cy="4854575"/>
          </a:xfrm>
          <a:prstGeom prst="rect">
            <a:avLst/>
          </a:prstGeom>
          <a:noFill/>
        </p:spPr>
        <p:txBody>
          <a:bodyPr wrap="square" rtlCol="0">
            <a:noAutofit/>
          </a:bodyPr>
          <a:p>
            <a:endParaRPr lang="en-US"/>
          </a:p>
        </p:txBody>
      </p:sp>
      <p:pic>
        <p:nvPicPr>
          <p:cNvPr id="8" name="Picture 7" descr="Screenshot 2024-11-25 183332"/>
          <p:cNvPicPr>
            <a:picLocks noChangeAspect="1"/>
          </p:cNvPicPr>
          <p:nvPr/>
        </p:nvPicPr>
        <p:blipFill>
          <a:blip r:embed="rId1"/>
          <a:stretch>
            <a:fillRect/>
          </a:stretch>
        </p:blipFill>
        <p:spPr>
          <a:xfrm>
            <a:off x="5017770" y="1631950"/>
            <a:ext cx="6439535" cy="49612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14400" y="514349"/>
            <a:ext cx="10511627" cy="1012785"/>
          </a:xfrm>
        </p:spPr>
        <p:txBody>
          <a:bodyPr/>
          <a:p>
            <a:r>
              <a:rPr lang="en-US" dirty="0">
                <a:sym typeface="+mn-ea"/>
              </a:rPr>
              <a:t>PATENT/ publication</a:t>
            </a:r>
            <a:r>
              <a:rPr lang="en-US">
                <a:sym typeface="+mn-ea"/>
              </a:rPr>
              <a:t>/competition status</a:t>
            </a:r>
            <a:endParaRPr lang="en-US"/>
          </a:p>
        </p:txBody>
      </p:sp>
      <p:pic>
        <p:nvPicPr>
          <p:cNvPr id="5" name="Content Placeholder 4" descr="Screenshot 2025-02-07 191645"/>
          <p:cNvPicPr>
            <a:picLocks noChangeAspect="1"/>
          </p:cNvPicPr>
          <p:nvPr>
            <p:ph sz="quarter" idx="4"/>
          </p:nvPr>
        </p:nvPicPr>
        <p:blipFill>
          <a:blip r:embed="rId1"/>
          <a:stretch>
            <a:fillRect/>
          </a:stretch>
        </p:blipFill>
        <p:spPr>
          <a:xfrm>
            <a:off x="5700395" y="1543050"/>
            <a:ext cx="5728970" cy="4952365"/>
          </a:xfrm>
          <a:prstGeom prst="rect">
            <a:avLst/>
          </a:prstGeom>
        </p:spPr>
      </p:pic>
      <p:sp>
        <p:nvSpPr>
          <p:cNvPr id="4" name="Slide Number Placeholder 3"/>
          <p:cNvSpPr>
            <a:spLocks noGrp="1"/>
          </p:cNvSpPr>
          <p:nvPr>
            <p:ph type="sldNum" sz="quarter" idx="10"/>
          </p:nvPr>
        </p:nvSpPr>
        <p:spPr/>
        <p:txBody>
          <a:bodyPr/>
          <a:p>
            <a:fld id="{48F63A3B-78C7-47BE-AE5E-E10140E04643}" type="slidenum">
              <a:rPr lang="en-US" smtClean="0"/>
            </a:fld>
            <a:endParaRPr lang="en-US" dirty="0"/>
          </a:p>
        </p:txBody>
      </p:sp>
      <p:sp>
        <p:nvSpPr>
          <p:cNvPr id="6" name="Text Box 5"/>
          <p:cNvSpPr txBox="1"/>
          <p:nvPr/>
        </p:nvSpPr>
        <p:spPr>
          <a:xfrm>
            <a:off x="655320" y="1542415"/>
            <a:ext cx="5050790" cy="4953000"/>
          </a:xfrm>
          <a:prstGeom prst="rect">
            <a:avLst/>
          </a:prstGeom>
          <a:noFill/>
        </p:spPr>
        <p:txBody>
          <a:bodyPr wrap="square" rtlCol="0">
            <a:noAutofit/>
          </a:bodyPr>
          <a:p>
            <a:r>
              <a:rPr lang="en-US" altLang="en-US" sz="2000">
                <a:latin typeface="Times New Roman" panose="02020603050405020304" pitchFamily="18" charset="0"/>
                <a:cs typeface="Times New Roman" panose="02020603050405020304" pitchFamily="18" charset="0"/>
              </a:rPr>
              <a:t>The 6th International Conference on Innovative Trends in Information Technology 2025 has approved it.</a:t>
            </a:r>
            <a:endParaRPr lang="en-US" altLang="en-US" sz="2000">
              <a:latin typeface="Times New Roman" panose="02020603050405020304" pitchFamily="18" charset="0"/>
              <a:cs typeface="Times New Roman" panose="02020603050405020304" pitchFamily="18" charset="0"/>
            </a:endParaRPr>
          </a:p>
          <a:p>
            <a:endParaRPr lang="en-US" alt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0105" y="425450"/>
            <a:ext cx="10511790" cy="739775"/>
          </a:xfrm>
        </p:spPr>
        <p:txBody>
          <a:bodyPr/>
          <a:lstStyle/>
          <a:p>
            <a:r>
              <a:rPr lang="en-US" dirty="0"/>
              <a:t>References</a:t>
            </a:r>
            <a:endParaRPr lang="en-US" dirty="0"/>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6" name="TextBox 5"/>
          <p:cNvSpPr txBox="1"/>
          <p:nvPr/>
        </p:nvSpPr>
        <p:spPr>
          <a:xfrm>
            <a:off x="1002891" y="1165122"/>
            <a:ext cx="10348922" cy="5477510"/>
          </a:xfrm>
          <a:prstGeom prst="rect">
            <a:avLst/>
          </a:prstGeom>
          <a:no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rPr>
              <a:t>[1] Brown, T., Mann, B., Ryder, N., et al. (2020). Language Models are Few-Shot Learners. In Advances in Neural Information Processing Systems.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[2] Jiang, H., Liu, C., &amp; Zhang, Y. (2022). Clinical NLP for Extraction of Drug Information. Journal of Medical Informatics.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[3] Khan, M., Patel, S., &amp; Roberts, J. (2020). Applications of Artificial Intelligence and Chatbots in Medicine. Health Informatics Review.</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[4] Roberts, C., Zhang, F., &amp; Patel, S. (2020). Overview of the TREC 2020 Precision Medicine Track. TREC Proceedings.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[5] Zhang, X., Liu, J., &amp; Zhao, L. (2020). Leveraging Electronic Health Records for Pharmacovigilance. IEEE Transactions on Medical Data Analysis.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[6] Peng, Y., Zhang, J., &amp; Luo, F. (2020). A Review of Drug Knowledge Representation for Medical Text Mining. Artificial Intelligence in Medicine Review.</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7] </a:t>
            </a:r>
            <a:r>
              <a:rPr lang="en-US" sz="1400" dirty="0" err="1">
                <a:latin typeface="Times New Roman" panose="02020603050405020304" pitchFamily="18" charset="0"/>
                <a:cs typeface="Times New Roman" panose="02020603050405020304" pitchFamily="18" charset="0"/>
              </a:rPr>
              <a:t>Kocaballi</a:t>
            </a:r>
            <a:r>
              <a:rPr lang="en-US" sz="1400" dirty="0">
                <a:latin typeface="Times New Roman" panose="02020603050405020304" pitchFamily="18" charset="0"/>
                <a:cs typeface="Times New Roman" panose="02020603050405020304" pitchFamily="18" charset="0"/>
              </a:rPr>
              <a:t>, A., </a:t>
            </a:r>
            <a:r>
              <a:rPr lang="en-US" sz="1400" dirty="0" err="1">
                <a:latin typeface="Times New Roman" panose="02020603050405020304" pitchFamily="18" charset="0"/>
                <a:cs typeface="Times New Roman" panose="02020603050405020304" pitchFamily="18" charset="0"/>
              </a:rPr>
              <a:t>Laranjo</a:t>
            </a:r>
            <a:r>
              <a:rPr lang="en-US" sz="1400" dirty="0">
                <a:latin typeface="Times New Roman" panose="02020603050405020304" pitchFamily="18" charset="0"/>
                <a:cs typeface="Times New Roman" panose="02020603050405020304" pitchFamily="18" charset="0"/>
              </a:rPr>
              <a:t>, L., &amp; </a:t>
            </a:r>
            <a:r>
              <a:rPr lang="en-US" sz="1400" dirty="0" err="1">
                <a:latin typeface="Times New Roman" panose="02020603050405020304" pitchFamily="18" charset="0"/>
                <a:cs typeface="Times New Roman" panose="02020603050405020304" pitchFamily="18" charset="0"/>
              </a:rPr>
              <a:t>Coiera</a:t>
            </a:r>
            <a:r>
              <a:rPr lang="en-US" sz="1400" dirty="0">
                <a:latin typeface="Times New Roman" panose="02020603050405020304" pitchFamily="18" charset="0"/>
                <a:cs typeface="Times New Roman" panose="02020603050405020304" pitchFamily="18" charset="0"/>
              </a:rPr>
              <a:t>, E. (2020). The Personalization of Conversational Agents in Healthcare. Journal of Patient-Centered Computing.</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[8] Lin, Y., Chou, W., &amp; Tan, R. (2020). A Patient-Centered Health Chatbot for Medication Adherence. In Proceedings of the ACM Health Informatics Workshop.</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[9] Zhou, L., Wang, Y., &amp; Zhang, H. (2020). The Design and Implementation of </a:t>
            </a:r>
            <a:r>
              <a:rPr lang="en-US" sz="1400" dirty="0" err="1">
                <a:latin typeface="Times New Roman" panose="02020603050405020304" pitchFamily="18" charset="0"/>
                <a:cs typeface="Times New Roman" panose="02020603050405020304" pitchFamily="18" charset="0"/>
              </a:rPr>
              <a:t>XiaoIce</a:t>
            </a:r>
            <a:r>
              <a:rPr lang="en-US" sz="1400" dirty="0">
                <a:latin typeface="Times New Roman" panose="02020603050405020304" pitchFamily="18" charset="0"/>
                <a:cs typeface="Times New Roman" panose="02020603050405020304" pitchFamily="18" charset="0"/>
              </a:rPr>
              <a:t>, an Empathetic Social Chatbot. ACM Transactions on Interactive Intelligent Systems.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[10] </a:t>
            </a:r>
            <a:r>
              <a:rPr lang="en-US" sz="1400" dirty="0" err="1">
                <a:latin typeface="Times New Roman" panose="02020603050405020304" pitchFamily="18" charset="0"/>
                <a:cs typeface="Times New Roman" panose="02020603050405020304" pitchFamily="18" charset="0"/>
              </a:rPr>
              <a:t>Adamopoulou</a:t>
            </a:r>
            <a:r>
              <a:rPr lang="en-US" sz="1400" dirty="0">
                <a:latin typeface="Times New Roman" panose="02020603050405020304" pitchFamily="18" charset="0"/>
                <a:cs typeface="Times New Roman" panose="02020603050405020304" pitchFamily="18" charset="0"/>
              </a:rPr>
              <a:t>, E., &amp; </a:t>
            </a:r>
            <a:r>
              <a:rPr lang="en-US" sz="1400" dirty="0" err="1">
                <a:latin typeface="Times New Roman" panose="02020603050405020304" pitchFamily="18" charset="0"/>
                <a:cs typeface="Times New Roman" panose="02020603050405020304" pitchFamily="18" charset="0"/>
              </a:rPr>
              <a:t>Moussiades</a:t>
            </a:r>
            <a:r>
              <a:rPr lang="en-US" sz="1400" dirty="0">
                <a:latin typeface="Times New Roman" panose="02020603050405020304" pitchFamily="18" charset="0"/>
                <a:cs typeface="Times New Roman" panose="02020603050405020304" pitchFamily="18" charset="0"/>
              </a:rPr>
              <a:t>, L. (2020). An Overview of Chatbot Technology. In international conference on AI</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0186" y="186550"/>
            <a:ext cx="10511627" cy="1012785"/>
          </a:xfrm>
        </p:spPr>
        <p:txBody>
          <a:bodyPr/>
          <a:lstStyle/>
          <a:p>
            <a:r>
              <a:rPr lang="en-US" dirty="0"/>
              <a:t>References</a:t>
            </a:r>
            <a:endParaRPr lang="en-US" dirty="0"/>
          </a:p>
        </p:txBody>
      </p:sp>
      <p:sp>
        <p:nvSpPr>
          <p:cNvPr id="4" name="Slide Number Placeholder 3"/>
          <p:cNvSpPr>
            <a:spLocks noGrp="1"/>
          </p:cNvSpPr>
          <p:nvPr>
            <p:ph type="sldNum" sz="quarter" idx="10"/>
          </p:nvPr>
        </p:nvSpPr>
        <p:spPr/>
        <p:txBody>
          <a:bodyPr/>
          <a:lstStyle/>
          <a:p>
            <a:fld id="{48F63A3B-78C7-47BE-AE5E-E10140E04643}" type="slidenum">
              <a:rPr lang="en-US" smtClean="0"/>
            </a:fld>
            <a:endParaRPr lang="en-US" dirty="0"/>
          </a:p>
        </p:txBody>
      </p:sp>
      <p:sp>
        <p:nvSpPr>
          <p:cNvPr id="6" name="TextBox 5"/>
          <p:cNvSpPr txBox="1"/>
          <p:nvPr/>
        </p:nvSpPr>
        <p:spPr>
          <a:xfrm>
            <a:off x="1002891" y="1165122"/>
            <a:ext cx="10423135" cy="5692775"/>
          </a:xfrm>
          <a:prstGeom prst="rect">
            <a:avLst/>
          </a:prstGeom>
          <a:no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rPr>
              <a:t>[11] Liu, Y., Ott, M., Goyal, N., et al. (2019). </a:t>
            </a:r>
            <a:r>
              <a:rPr lang="en-US" sz="1400" dirty="0" err="1">
                <a:latin typeface="Times New Roman" panose="02020603050405020304" pitchFamily="18" charset="0"/>
                <a:cs typeface="Times New Roman" panose="02020603050405020304" pitchFamily="18" charset="0"/>
              </a:rPr>
              <a:t>RoBERTa</a:t>
            </a:r>
            <a:r>
              <a:rPr lang="en-US" sz="1400" dirty="0">
                <a:latin typeface="Times New Roman" panose="02020603050405020304" pitchFamily="18" charset="0"/>
                <a:cs typeface="Times New Roman" panose="02020603050405020304" pitchFamily="18" charset="0"/>
              </a:rPr>
              <a:t>: A Robustly Optimized BERT Pretraining Approach. </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[12] Radford, A., Wu, J., &amp; Amodei, D. (2019). Language Models are Unsupervised Multitask Learners. OpenAI Technical Report.</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[13] Devlin, J., Chang, M., Lee, K., &amp; Toutanova, K. (2019). BERT: Pre-training of Deep Bidirectional Transformers for Language Understanding. In Proceedings of the NAACL Conference.</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[14] Lee, J., Yoon, W., &amp; Kim, S. (2018). End-to-End Deep Learning for Clinical Information Extraction. In Proceedings of the Clinical NLP Workshop.</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[15] </a:t>
            </a:r>
            <a:r>
              <a:rPr lang="en-US" sz="1400" dirty="0" err="1">
                <a:latin typeface="Times New Roman" panose="02020603050405020304" pitchFamily="18" charset="0"/>
                <a:cs typeface="Times New Roman" panose="02020603050405020304" pitchFamily="18" charset="0"/>
              </a:rPr>
              <a:t>Laranjo</a:t>
            </a:r>
            <a:r>
              <a:rPr lang="en-US" sz="1400" dirty="0">
                <a:latin typeface="Times New Roman" panose="02020603050405020304" pitchFamily="18" charset="0"/>
                <a:cs typeface="Times New Roman" panose="02020603050405020304" pitchFamily="18" charset="0"/>
              </a:rPr>
              <a:t>, L., Dunn, A. G., &amp; Tong, H. L. (2018). Conversational Agents in Healthcare: Scoping Review and Conceptual Analysis. Journal of Medical Internet Research.</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[16] Vaswani, A., </a:t>
            </a:r>
            <a:r>
              <a:rPr lang="en-US" sz="1400" dirty="0" err="1">
                <a:latin typeface="Times New Roman" panose="02020603050405020304" pitchFamily="18" charset="0"/>
                <a:cs typeface="Times New Roman" panose="02020603050405020304" pitchFamily="18" charset="0"/>
              </a:rPr>
              <a:t>Shazeer</a:t>
            </a:r>
            <a:r>
              <a:rPr lang="en-US" sz="1400" dirty="0">
                <a:latin typeface="Times New Roman" panose="02020603050405020304" pitchFamily="18" charset="0"/>
                <a:cs typeface="Times New Roman" panose="02020603050405020304" pitchFamily="18" charset="0"/>
              </a:rPr>
              <a:t>, N., Parmar, N., et al. (2017). Attention is All You Need. </a:t>
            </a:r>
            <a:r>
              <a:rPr lang="en-US" sz="1400" dirty="0" err="1">
                <a:latin typeface="Times New Roman" panose="02020603050405020304" pitchFamily="18" charset="0"/>
                <a:cs typeface="Times New Roman" panose="02020603050405020304" pitchFamily="18" charset="0"/>
              </a:rPr>
              <a:t>In.Advances</a:t>
            </a:r>
            <a:r>
              <a:rPr lang="en-US" sz="1400" dirty="0">
                <a:latin typeface="Times New Roman" panose="02020603050405020304" pitchFamily="18" charset="0"/>
                <a:cs typeface="Times New Roman" panose="02020603050405020304" pitchFamily="18" charset="0"/>
              </a:rPr>
              <a:t> in Neural Information Processing Systems.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[17] Chen, Y., Zhang, L., &amp; Li, J. (2017). A Survey on Chatbot Implementation in Customer Service Industry. In Proceedings the IEEE International Conference on Business Automation.</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[18] Serban, I. V., Lowe, R., &amp; Charlin, L. (2016). Building End-to-End Dialogue Systems Using Generative Hierarchical Neural Network Models. In Proceedings of the AAAI Conference.</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[19] Bickmore, T., Pfeifer, L., &amp; Jack, B. (2015). Relational Agents in Clinical Practice. Patient Education and Counseling.</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[20] </a:t>
            </a:r>
            <a:r>
              <a:rPr lang="en-US" sz="1400" dirty="0" err="1">
                <a:latin typeface="Times New Roman" panose="02020603050405020304" pitchFamily="18" charset="0"/>
                <a:cs typeface="Times New Roman" panose="02020603050405020304" pitchFamily="18" charset="0"/>
              </a:rPr>
              <a:t>Shivade</a:t>
            </a:r>
            <a:r>
              <a:rPr lang="en-US" sz="1400" dirty="0">
                <a:latin typeface="Times New Roman" panose="02020603050405020304" pitchFamily="18" charset="0"/>
                <a:cs typeface="Times New Roman" panose="02020603050405020304" pitchFamily="18" charset="0"/>
              </a:rPr>
              <a:t>, C., Raghavan, P., &amp; </a:t>
            </a:r>
            <a:r>
              <a:rPr lang="en-US" sz="1400" dirty="0" err="1">
                <a:latin typeface="Times New Roman" panose="02020603050405020304" pitchFamily="18" charset="0"/>
                <a:cs typeface="Times New Roman" panose="02020603050405020304" pitchFamily="18" charset="0"/>
              </a:rPr>
              <a:t>Fosler</a:t>
            </a:r>
            <a:r>
              <a:rPr lang="en-US" sz="1400" dirty="0">
                <a:latin typeface="Times New Roman" panose="02020603050405020304" pitchFamily="18" charset="0"/>
                <a:cs typeface="Times New Roman" panose="02020603050405020304" pitchFamily="18" charset="0"/>
              </a:rPr>
              <a:t>-Lussier, E. (2014). A Review of Approaches to Identify Patient-Level Information in Unstructured Clinical Text. Journal of Biomedical Informatics.</a:t>
            </a: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1" y="1987063"/>
            <a:ext cx="5715000" cy="879230"/>
          </a:xfrm>
        </p:spPr>
        <p:txBody>
          <a:bodyPr/>
          <a:lstStyle/>
          <a:p>
            <a:r>
              <a:rPr lang="en-US" dirty="0"/>
              <a:t>Thank you</a:t>
            </a:r>
            <a:endParaRPr lang="en-US" dirty="0"/>
          </a:p>
        </p:txBody>
      </p:sp>
      <p:sp>
        <p:nvSpPr>
          <p:cNvPr id="3" name="Subtitle 2"/>
          <p:cNvSpPr>
            <a:spLocks noGrp="1"/>
          </p:cNvSpPr>
          <p:nvPr>
            <p:ph type="subTitle" idx="1"/>
          </p:nvPr>
        </p:nvSpPr>
        <p:spPr>
          <a:xfrm>
            <a:off x="1858298" y="4536277"/>
            <a:ext cx="5181599" cy="1304084"/>
          </a:xfrm>
        </p:spPr>
        <p:txBody>
          <a:bodyPr/>
          <a:lstStyle/>
          <a:p>
            <a:r>
              <a:rPr lang="en-US" dirty="0">
                <a:latin typeface="Times New Roman" panose="02020603050405020304" pitchFamily="18" charset="0"/>
                <a:cs typeface="Times New Roman" panose="02020603050405020304" pitchFamily="18" charset="0"/>
              </a:rPr>
              <a:t>Girish J R (211501028)</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Jenish</a:t>
            </a:r>
            <a:r>
              <a:rPr lang="en-US" dirty="0">
                <a:latin typeface="Times New Roman" panose="02020603050405020304" pitchFamily="18" charset="0"/>
                <a:cs typeface="Times New Roman" panose="02020603050405020304" pitchFamily="18" charset="0"/>
              </a:rPr>
              <a:t> Praveen Kumar G (211501036)</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3571" y="662720"/>
            <a:ext cx="5259554" cy="789110"/>
          </a:xfrm>
        </p:spPr>
        <p:txBody>
          <a:bodyPr/>
          <a:lstStyle/>
          <a:p>
            <a:r>
              <a:rPr lang="en-US" dirty="0"/>
              <a:t>MOTIVATION</a:t>
            </a:r>
            <a:endParaRPr lang="en-US" dirty="0"/>
          </a:p>
        </p:txBody>
      </p:sp>
      <p:sp>
        <p:nvSpPr>
          <p:cNvPr id="3" name="TextBox 2"/>
          <p:cNvSpPr txBox="1"/>
          <p:nvPr/>
        </p:nvSpPr>
        <p:spPr>
          <a:xfrm>
            <a:off x="763571" y="1998482"/>
            <a:ext cx="10746557" cy="3671570"/>
          </a:xfrm>
          <a:prstGeom prst="rect">
            <a:avLst/>
          </a:prstGeom>
          <a:noFill/>
        </p:spPr>
        <p:txBody>
          <a:bodyPr wrap="square" rtlCol="0">
            <a:spAutoFit/>
          </a:bodyPr>
          <a:lstStyle/>
          <a:p>
            <a:pPr marL="342900" lvl="0" indent="-342900" algn="just">
              <a:lnSpc>
                <a:spcPct val="107000"/>
              </a:lnSpc>
              <a:spcAft>
                <a:spcPts val="800"/>
              </a:spcAft>
              <a:buFont typeface="Arial" panose="020B0604020202020204" pitchFamily="34" charset="0"/>
              <a:buChar char="●"/>
            </a:pPr>
            <a:r>
              <a:rPr lang="en-IN" sz="2200" dirty="0">
                <a:solidFill>
                  <a:srgbClr val="000000"/>
                </a:solidFill>
                <a:effectLst/>
                <a:latin typeface="Times New Roman" panose="02020603050405020304" pitchFamily="18" charset="0"/>
                <a:ea typeface="Times New Roman" panose="02020603050405020304" pitchFamily="18" charset="0"/>
                <a:cs typeface="Noto Sans Symbols"/>
              </a:rPr>
              <a:t>Simplify Access: Make it easy and quick for healthcare providers, patients, and caregivers to find detailed and accurate medication information.</a:t>
            </a:r>
            <a:endParaRPr lang="en-IN" sz="2200" dirty="0">
              <a:solidFill>
                <a:srgbClr val="000000"/>
              </a:solidFill>
              <a:effectLst/>
              <a:latin typeface="Times New Roman" panose="02020603050405020304" pitchFamily="18" charset="0"/>
              <a:ea typeface="Times New Roman" panose="02020603050405020304" pitchFamily="18" charset="0"/>
              <a:cs typeface="Noto Sans Symbols"/>
            </a:endParaRPr>
          </a:p>
          <a:p>
            <a:pPr marL="342900" lvl="0" indent="-342900" algn="just">
              <a:lnSpc>
                <a:spcPct val="107000"/>
              </a:lnSpc>
              <a:spcAft>
                <a:spcPts val="800"/>
              </a:spcAft>
              <a:buFont typeface="Arial" panose="020B0604020202020204" pitchFamily="34" charset="0"/>
              <a:buChar char="●"/>
            </a:pPr>
            <a:r>
              <a:rPr lang="en-IN" sz="2200" dirty="0">
                <a:solidFill>
                  <a:srgbClr val="000000"/>
                </a:solidFill>
                <a:effectLst/>
                <a:latin typeface="Times New Roman" panose="02020603050405020304" pitchFamily="18" charset="0"/>
                <a:ea typeface="Times New Roman" panose="02020603050405020304" pitchFamily="18" charset="0"/>
                <a:cs typeface="Noto Sans Symbols"/>
              </a:rPr>
              <a:t>Reduce Errors: Minimize the risk of medication mistakes by presenting clear and user-friendly information.</a:t>
            </a:r>
            <a:endParaRPr lang="en-IN" sz="2200" dirty="0">
              <a:solidFill>
                <a:srgbClr val="000000"/>
              </a:solidFill>
              <a:effectLst/>
              <a:latin typeface="Times New Roman" panose="02020603050405020304" pitchFamily="18" charset="0"/>
              <a:ea typeface="Times New Roman" panose="02020603050405020304" pitchFamily="18" charset="0"/>
              <a:cs typeface="Noto Sans Symbols"/>
            </a:endParaRPr>
          </a:p>
          <a:p>
            <a:pPr marL="342900" lvl="0" indent="-342900" algn="just">
              <a:lnSpc>
                <a:spcPct val="107000"/>
              </a:lnSpc>
              <a:spcAft>
                <a:spcPts val="800"/>
              </a:spcAft>
              <a:buFont typeface="Arial" panose="020B0604020202020204" pitchFamily="34" charset="0"/>
              <a:buChar char="●"/>
            </a:pPr>
            <a:r>
              <a:rPr lang="en-IN" sz="2200" dirty="0">
                <a:solidFill>
                  <a:srgbClr val="000000"/>
                </a:solidFill>
                <a:effectLst/>
                <a:latin typeface="Times New Roman" panose="02020603050405020304" pitchFamily="18" charset="0"/>
                <a:ea typeface="Times New Roman" panose="02020603050405020304" pitchFamily="18" charset="0"/>
                <a:cs typeface="Noto Sans Symbols"/>
              </a:rPr>
              <a:t>Improve Efficiency: Save time and enhance decision-making in healthcare by streamlining the retrieval of crucial drug information.</a:t>
            </a:r>
            <a:endParaRPr lang="en-IN" sz="2200" dirty="0">
              <a:solidFill>
                <a:srgbClr val="000000"/>
              </a:solidFill>
              <a:effectLst/>
              <a:latin typeface="Times New Roman" panose="02020603050405020304" pitchFamily="18" charset="0"/>
              <a:ea typeface="Times New Roman" panose="02020603050405020304" pitchFamily="18" charset="0"/>
              <a:cs typeface="Noto Sans Symbols"/>
            </a:endParaRPr>
          </a:p>
          <a:p>
            <a:pPr marL="342900" lvl="0" indent="-342900" algn="just">
              <a:lnSpc>
                <a:spcPct val="107000"/>
              </a:lnSpc>
              <a:spcAft>
                <a:spcPts val="800"/>
              </a:spcAft>
              <a:buFont typeface="Arial" panose="020B0604020202020204" pitchFamily="34" charset="0"/>
              <a:buChar char="●"/>
            </a:pPr>
            <a:r>
              <a:rPr lang="en-IN" sz="2200" dirty="0">
                <a:solidFill>
                  <a:srgbClr val="000000"/>
                </a:solidFill>
                <a:effectLst/>
                <a:latin typeface="Times New Roman" panose="02020603050405020304" pitchFamily="18" charset="0"/>
                <a:ea typeface="Times New Roman" panose="02020603050405020304" pitchFamily="18" charset="0"/>
                <a:cs typeface="Noto Sans Symbols"/>
              </a:rPr>
              <a:t>Enhance Patient Care: Support better treatment outcomes by ensuring timely and precise access to medication details.</a:t>
            </a:r>
            <a:endParaRPr lang="en-IN" sz="2200" dirty="0">
              <a:solidFill>
                <a:srgbClr val="000000"/>
              </a:solidFill>
              <a:effectLst/>
              <a:latin typeface="Times New Roman" panose="02020603050405020304" pitchFamily="18" charset="0"/>
              <a:ea typeface="Times New Roman" panose="02020603050405020304" pitchFamily="18" charset="0"/>
              <a:cs typeface="Noto Sans Symbols"/>
            </a:endParaRPr>
          </a:p>
          <a:p>
            <a:endParaRPr lang="en-IN" dirty="0"/>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6352" y="324216"/>
            <a:ext cx="7043617" cy="604472"/>
          </a:xfrm>
        </p:spPr>
        <p:txBody>
          <a:bodyPr/>
          <a:lstStyle/>
          <a:p>
            <a:r>
              <a:rPr lang="en-US" altLang="en-US" dirty="0"/>
              <a:t>Objectives</a:t>
            </a:r>
            <a:endParaRPr lang="en-US" dirty="0"/>
          </a:p>
        </p:txBody>
      </p:sp>
      <p:sp>
        <p:nvSpPr>
          <p:cNvPr id="3" name="Slide Number Placeholder 2"/>
          <p:cNvSpPr>
            <a:spLocks noGrp="1"/>
          </p:cNvSpPr>
          <p:nvPr>
            <p:ph type="sldNum" sz="quarter" idx="10"/>
          </p:nvPr>
        </p:nvSpPr>
        <p:spPr>
          <a:xfrm>
            <a:off x="10438475" y="457199"/>
            <a:ext cx="987552" cy="471489"/>
          </a:xfrm>
        </p:spPr>
        <p:txBody>
          <a:bodyPr/>
          <a:lstStyle/>
          <a:p>
            <a:fld id="{48F63A3B-78C7-47BE-AE5E-E10140E04643}" type="slidenum">
              <a:rPr lang="en-US" smtClean="0"/>
            </a:fld>
            <a:endParaRPr lang="en-US" dirty="0"/>
          </a:p>
        </p:txBody>
      </p:sp>
      <p:sp>
        <p:nvSpPr>
          <p:cNvPr id="4" name="Content Placeholder 3"/>
          <p:cNvSpPr>
            <a:spLocks noGrp="1"/>
          </p:cNvSpPr>
          <p:nvPr>
            <p:ph idx="11"/>
          </p:nvPr>
        </p:nvSpPr>
        <p:spPr>
          <a:xfrm>
            <a:off x="3888632" y="1790334"/>
            <a:ext cx="7923153" cy="4610467"/>
          </a:xfrm>
        </p:spPr>
        <p:txBody>
          <a:bodyPr/>
          <a:lstStyle/>
          <a:p>
            <a:r>
              <a:rPr lang="en-US" dirty="0"/>
              <a:t> </a:t>
            </a:r>
            <a:endParaRPr lang="en-US" dirty="0"/>
          </a:p>
        </p:txBody>
      </p:sp>
      <p:sp>
        <p:nvSpPr>
          <p:cNvPr id="6" name="TextBox 5"/>
          <p:cNvSpPr txBox="1"/>
          <p:nvPr/>
        </p:nvSpPr>
        <p:spPr>
          <a:xfrm>
            <a:off x="3888632" y="1459417"/>
            <a:ext cx="8068906" cy="4463401"/>
          </a:xfrm>
          <a:prstGeom prst="rect">
            <a:avLst/>
          </a:prstGeom>
          <a:noFill/>
        </p:spPr>
        <p:txBody>
          <a:bodyPr wrap="square" rtlCol="0">
            <a:spAutoFit/>
          </a:bodyPr>
          <a:lstStyle/>
          <a:p>
            <a:pPr marL="342900" marR="0" indent="-342900" algn="just">
              <a:lnSpc>
                <a:spcPct val="107000"/>
              </a:lnSpc>
              <a:spcBef>
                <a:spcPts val="0"/>
              </a:spcBef>
              <a:spcAft>
                <a:spcPts val="800"/>
              </a:spcAft>
              <a:buFont typeface="Arial" panose="020B0604020202020204" pitchFamily="34" charset="0"/>
              <a:buChar char="•"/>
            </a:pPr>
            <a:r>
              <a:rPr lang="en-US" sz="2200" dirty="0">
                <a:effectLst/>
                <a:latin typeface="Times New Roman" panose="02020603050405020304" pitchFamily="18" charset="0"/>
                <a:cs typeface="Times New Roman" panose="02020603050405020304" pitchFamily="18" charset="0"/>
              </a:rPr>
              <a:t>Develop a GENAI Chatbot: Create an AI-powered chatbot to extract and process medication information from drug websites.</a:t>
            </a:r>
            <a:endParaRPr lang="en-US" sz="2200" dirty="0">
              <a:effectLst/>
              <a:latin typeface="Times New Roman" panose="02020603050405020304" pitchFamily="18" charset="0"/>
              <a:cs typeface="Times New Roman" panose="02020603050405020304" pitchFamily="18" charset="0"/>
            </a:endParaRPr>
          </a:p>
          <a:p>
            <a:pPr marL="342900" marR="0" indent="-342900" algn="just">
              <a:lnSpc>
                <a:spcPct val="107000"/>
              </a:lnSpc>
              <a:spcBef>
                <a:spcPts val="0"/>
              </a:spcBef>
              <a:spcAft>
                <a:spcPts val="8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To use NLP to retrieve information from the data</a:t>
            </a:r>
            <a:endParaRPr lang="en-US" sz="2200" dirty="0">
              <a:effectLst/>
              <a:latin typeface="Times New Roman" panose="02020603050405020304" pitchFamily="18" charset="0"/>
              <a:cs typeface="Times New Roman" panose="02020603050405020304" pitchFamily="18" charset="0"/>
            </a:endParaRPr>
          </a:p>
          <a:p>
            <a:pPr marL="342900" marR="0" indent="-342900" algn="just">
              <a:lnSpc>
                <a:spcPct val="107000"/>
              </a:lnSpc>
              <a:spcBef>
                <a:spcPts val="0"/>
              </a:spcBef>
              <a:spcAft>
                <a:spcPts val="800"/>
              </a:spcAft>
              <a:buFont typeface="Arial" panose="020B0604020202020204" pitchFamily="34" charset="0"/>
              <a:buChar char="•"/>
            </a:pPr>
            <a:r>
              <a:rPr lang="en-US" sz="2200" dirty="0">
                <a:effectLst/>
                <a:latin typeface="Times New Roman" panose="02020603050405020304" pitchFamily="18" charset="0"/>
                <a:cs typeface="Times New Roman" panose="02020603050405020304" pitchFamily="18" charset="0"/>
              </a:rPr>
              <a:t>Present Information Clearly: Ensure the chatbot provides detailed, user-friendly medication details and safety alerts.</a:t>
            </a:r>
            <a:endParaRPr lang="en-US" sz="2200" dirty="0">
              <a:effectLst/>
              <a:latin typeface="Times New Roman" panose="02020603050405020304" pitchFamily="18" charset="0"/>
              <a:cs typeface="Times New Roman" panose="02020603050405020304" pitchFamily="18" charset="0"/>
            </a:endParaRPr>
          </a:p>
          <a:p>
            <a:pPr marL="342900" marR="0" indent="-342900" algn="just">
              <a:lnSpc>
                <a:spcPct val="107000"/>
              </a:lnSpc>
              <a:spcBef>
                <a:spcPts val="0"/>
              </a:spcBef>
              <a:spcAft>
                <a:spcPts val="800"/>
              </a:spcAft>
              <a:buFont typeface="Arial" panose="020B0604020202020204" pitchFamily="34" charset="0"/>
              <a:buChar char="•"/>
            </a:pPr>
            <a:r>
              <a:rPr lang="en-US" sz="2200" dirty="0">
                <a:effectLst/>
                <a:latin typeface="Times New Roman" panose="02020603050405020304" pitchFamily="18" charset="0"/>
                <a:cs typeface="Times New Roman" panose="02020603050405020304" pitchFamily="18" charset="0"/>
              </a:rPr>
              <a:t>Enhance Accessibility: Enable quick and efficient access to essential drug information for healthcare providers, patients, and caregivers.</a:t>
            </a:r>
            <a:endParaRPr lang="en-US" sz="2200" dirty="0">
              <a:effectLst/>
              <a:latin typeface="Times New Roman" panose="02020603050405020304" pitchFamily="18" charset="0"/>
              <a:cs typeface="Times New Roman" panose="02020603050405020304" pitchFamily="18" charset="0"/>
            </a:endParaRPr>
          </a:p>
          <a:p>
            <a:pPr marL="342900" marR="0" indent="-342900" algn="just">
              <a:lnSpc>
                <a:spcPct val="107000"/>
              </a:lnSpc>
              <a:spcBef>
                <a:spcPts val="0"/>
              </a:spcBef>
              <a:spcAft>
                <a:spcPts val="800"/>
              </a:spcAft>
              <a:buFont typeface="Arial" panose="020B0604020202020204" pitchFamily="34" charset="0"/>
              <a:buChar char="•"/>
            </a:pPr>
            <a:r>
              <a:rPr lang="en-US" sz="2200" dirty="0">
                <a:effectLst/>
                <a:latin typeface="Times New Roman" panose="02020603050405020304" pitchFamily="18" charset="0"/>
                <a:cs typeface="Times New Roman" panose="02020603050405020304" pitchFamily="18" charset="0"/>
              </a:rPr>
              <a:t>Reduce Medication Errors: Improve patient safety by minimizing the risk of medication mistakes through accurate and clear information.</a:t>
            </a:r>
            <a:endParaRPr lang="en-US" sz="220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3171" y="121522"/>
            <a:ext cx="7965461" cy="994164"/>
          </a:xfrm>
        </p:spPr>
        <p:txBody>
          <a:bodyPr/>
          <a:lstStyle/>
          <a:p>
            <a:r>
              <a:rPr lang="en-US" altLang="en-US" dirty="0">
                <a:cs typeface="+mj-cs"/>
              </a:rPr>
              <a:t>Abstract</a:t>
            </a:r>
            <a:endParaRPr lang="en-US" dirty="0">
              <a:cs typeface="+mj-cs"/>
            </a:endParaRPr>
          </a:p>
        </p:txBody>
      </p:sp>
      <p:sp>
        <p:nvSpPr>
          <p:cNvPr id="3" name="Content Placeholder 2"/>
          <p:cNvSpPr>
            <a:spLocks noGrp="1"/>
          </p:cNvSpPr>
          <p:nvPr>
            <p:ph sz="half" idx="2"/>
          </p:nvPr>
        </p:nvSpPr>
        <p:spPr>
          <a:xfrm>
            <a:off x="2920182" y="1451363"/>
            <a:ext cx="8839200" cy="4831927"/>
          </a:xfrm>
        </p:spPr>
        <p:txBody>
          <a:bodyPr>
            <a:noAutofit/>
          </a:bodyPr>
          <a:lstStyle/>
          <a:p>
            <a:pPr marL="0" marR="0" indent="0" algn="just">
              <a:buNone/>
            </a:pPr>
            <a:r>
              <a:rPr lang="en-US" sz="2000" dirty="0">
                <a:solidFill>
                  <a:schemeClr val="tx1"/>
                </a:solidFill>
                <a:effectLst/>
                <a:latin typeface="Times New Roman" panose="02020603050405020304" pitchFamily="18" charset="0"/>
                <a:ea typeface="Times New Roman" panose="02020603050405020304" pitchFamily="18" charset="0"/>
              </a:rPr>
              <a:t>Our project focus on developing a GENAI-powered chatbot to streamline drug information retrieval for healthcare providers. The chatbot is designed to extract and process prescribing information, including dosage, administration methods, contraindications, and patient-specific advice such as interactions and precautions from drug labels. By leveraging natural language processing techniques, the chatbot will transform complex drug information into easily understandable responses. This tool aims to enhance clinical decision-making by providing healthcare professionals with rapid access to accurate and relevant drug data. Ultimately, the chatbot seeks to improve patient safety and optimize medication management through efficient information retrieval and presentation. By automating the process of extracting and interpreting drug information, the chatbot will free up clinicians' time, reduce medication errors, and facilitate informed decision-making. The development of this chatbot represents a significant step towards leveraging AI to improve healthcare delivery.</a:t>
            </a:r>
            <a:endParaRPr lang="en-US" sz="2000" dirty="0">
              <a:solidFill>
                <a:schemeClr val="tx1"/>
              </a:solidFill>
              <a:effectLst/>
              <a:latin typeface="Times New Roman" panose="02020603050405020304" pitchFamily="18" charset="0"/>
              <a:ea typeface="Times New Roman" panose="02020603050405020304" pitchFamily="18" charset="0"/>
            </a:endParaRPr>
          </a:p>
          <a:p>
            <a:pPr marL="0" indent="0" algn="just">
              <a:buNone/>
            </a:pP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3" name="Slide Number Placeholder 22"/>
          <p:cNvSpPr>
            <a:spLocks noGrp="1"/>
          </p:cNvSpPr>
          <p:nvPr>
            <p:ph type="sldNum" sz="quarter" idx="10"/>
          </p:nvPr>
        </p:nvSpPr>
        <p:spPr>
          <a:xfrm>
            <a:off x="10358437" y="457199"/>
            <a:ext cx="1067589" cy="471489"/>
          </a:xfrm>
        </p:spPr>
        <p:txBody>
          <a:bodyPr/>
          <a:lstStyle/>
          <a:p>
            <a:fld id="{48F63A3B-78C7-47BE-AE5E-E10140E04643}"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7703" y="-293697"/>
            <a:ext cx="7796464" cy="1222385"/>
          </a:xfrm>
        </p:spPr>
        <p:txBody>
          <a:bodyPr/>
          <a:lstStyle/>
          <a:p>
            <a:r>
              <a:rPr lang="en-US" dirty="0"/>
              <a:t>Feasibility Study</a:t>
            </a:r>
            <a:endParaRPr lang="en-US" dirty="0"/>
          </a:p>
        </p:txBody>
      </p:sp>
      <p:sp>
        <p:nvSpPr>
          <p:cNvPr id="3" name="Slide Number Placeholder 2"/>
          <p:cNvSpPr>
            <a:spLocks noGrp="1"/>
          </p:cNvSpPr>
          <p:nvPr>
            <p:ph type="sldNum" sz="quarter" idx="10"/>
          </p:nvPr>
        </p:nvSpPr>
        <p:spPr>
          <a:xfrm>
            <a:off x="10438475" y="457199"/>
            <a:ext cx="987552" cy="471489"/>
          </a:xfrm>
        </p:spPr>
        <p:txBody>
          <a:bodyPr/>
          <a:lstStyle/>
          <a:p>
            <a:fld id="{48F63A3B-78C7-47BE-AE5E-E10140E04643}" type="slidenum">
              <a:rPr lang="en-US" smtClean="0"/>
            </a:fld>
            <a:endParaRPr lang="en-US" dirty="0"/>
          </a:p>
        </p:txBody>
      </p:sp>
      <p:graphicFrame>
        <p:nvGraphicFramePr>
          <p:cNvPr id="4" name="Content Placeholder 3"/>
          <p:cNvGraphicFramePr>
            <a:graphicFrameLocks noGrp="1"/>
          </p:cNvGraphicFramePr>
          <p:nvPr>
            <p:ph sz="half" idx="2"/>
          </p:nvPr>
        </p:nvGraphicFramePr>
        <p:xfrm>
          <a:off x="184825" y="928688"/>
          <a:ext cx="8662220" cy="5684406"/>
        </p:xfrm>
        <a:graphic>
          <a:graphicData uri="http://schemas.openxmlformats.org/drawingml/2006/table">
            <a:tbl>
              <a:tblPr firstRow="1" firstCol="1" bandRow="1">
                <a:tableStyleId>{3B4B98B0-60AC-42C2-AFA5-B58CD77FA1E5}</a:tableStyleId>
              </a:tblPr>
              <a:tblGrid>
                <a:gridCol w="2395503"/>
                <a:gridCol w="1935607"/>
                <a:gridCol w="2165555"/>
                <a:gridCol w="2165555"/>
              </a:tblGrid>
              <a:tr h="375997">
                <a:tc>
                  <a:txBody>
                    <a:bodyPr/>
                    <a:lstStyle/>
                    <a:p>
                      <a:pPr>
                        <a:lnSpc>
                          <a:spcPct val="107000"/>
                        </a:lnSpc>
                        <a:spcAft>
                          <a:spcPts val="800"/>
                        </a:spcAft>
                      </a:pPr>
                      <a:r>
                        <a:rPr lang="en-US" sz="1600" kern="0">
                          <a:effectLst/>
                          <a:latin typeface="Times New Roman" panose="02020603050405020304" pitchFamily="18" charset="0"/>
                          <a:cs typeface="Times New Roman" panose="02020603050405020304" pitchFamily="18" charset="0"/>
                        </a:rPr>
                        <a:t>Objective</a:t>
                      </a:r>
                      <a:endParaRPr lang="en-IN" sz="16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a:effectLst/>
                          <a:latin typeface="Times New Roman" panose="02020603050405020304" pitchFamily="18" charset="0"/>
                          <a:cs typeface="Times New Roman" panose="02020603050405020304" pitchFamily="18" charset="0"/>
                        </a:rPr>
                        <a:t>Feasibility</a:t>
                      </a:r>
                      <a:endParaRPr lang="en-IN" sz="16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a:effectLst/>
                          <a:latin typeface="Times New Roman" panose="02020603050405020304" pitchFamily="18" charset="0"/>
                          <a:cs typeface="Times New Roman" panose="02020603050405020304" pitchFamily="18" charset="0"/>
                        </a:rPr>
                        <a:t>Challenges</a:t>
                      </a:r>
                      <a:endParaRPr lang="en-IN" sz="16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a:effectLst/>
                          <a:latin typeface="Times New Roman" panose="02020603050405020304" pitchFamily="18" charset="0"/>
                          <a:cs typeface="Times New Roman" panose="02020603050405020304" pitchFamily="18" charset="0"/>
                        </a:rPr>
                        <a:t>Recommendations</a:t>
                      </a:r>
                      <a:endParaRPr lang="en-IN" sz="16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r>
              <a:tr h="1157657">
                <a:tc>
                  <a:txBody>
                    <a:bodyPr/>
                    <a:lstStyle/>
                    <a:p>
                      <a:pPr>
                        <a:lnSpc>
                          <a:spcPct val="107000"/>
                        </a:lnSpc>
                        <a:spcAft>
                          <a:spcPts val="800"/>
                        </a:spcAft>
                      </a:pPr>
                      <a:r>
                        <a:rPr lang="en-US" sz="1600" kern="0" dirty="0">
                          <a:effectLst/>
                          <a:latin typeface="Times New Roman" panose="02020603050405020304" pitchFamily="18" charset="0"/>
                          <a:cs typeface="Times New Roman" panose="02020603050405020304" pitchFamily="18" charset="0"/>
                        </a:rPr>
                        <a:t>Data preprocessing</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dirty="0">
                          <a:effectLst/>
                          <a:latin typeface="Times New Roman" panose="02020603050405020304" pitchFamily="18" charset="0"/>
                          <a:cs typeface="Times New Roman" panose="02020603050405020304" pitchFamily="18" charset="0"/>
                        </a:rPr>
                        <a:t>High – NLP for extracting content from the given document</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dirty="0">
                          <a:effectLst/>
                          <a:latin typeface="Times New Roman" panose="02020603050405020304" pitchFamily="18" charset="0"/>
                          <a:cs typeface="Times New Roman" panose="02020603050405020304" pitchFamily="18" charset="0"/>
                        </a:rPr>
                        <a:t>Building pipeline on large medical datasets can be computationally expensive.</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kern="0" dirty="0">
                          <a:effectLst/>
                          <a:latin typeface="Times New Roman" panose="02020603050405020304" pitchFamily="18" charset="0"/>
                          <a:cs typeface="Times New Roman" panose="02020603050405020304" pitchFamily="18" charset="0"/>
                        </a:rPr>
                        <a:t>Utilize GPU training platforms for data extraction </a:t>
                      </a:r>
                      <a:r>
                        <a:rPr lang="en-US" sz="1600" kern="0">
                          <a:effectLst/>
                          <a:latin typeface="Times New Roman" panose="02020603050405020304" pitchFamily="18" charset="0"/>
                          <a:cs typeface="Times New Roman" panose="02020603050405020304" pitchFamily="18" charset="0"/>
                        </a:rPr>
                        <a:t>and preprocessing.</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r>
              <a:tr h="1157657">
                <a:tc>
                  <a:txBody>
                    <a:bodyPr/>
                    <a:lstStyle/>
                    <a:p>
                      <a:pPr>
                        <a:lnSpc>
                          <a:spcPct val="107000"/>
                        </a:lnSpc>
                        <a:spcAft>
                          <a:spcPts val="800"/>
                        </a:spcAft>
                      </a:pPr>
                      <a:r>
                        <a:rPr lang="en-US" sz="1600" b="1" i="0" u="none" strike="noStrike" kern="1200" dirty="0">
                          <a:solidFill>
                            <a:schemeClr val="tx1"/>
                          </a:solidFill>
                          <a:effectLst/>
                          <a:latin typeface="Times New Roman" panose="02020603050405020304" pitchFamily="18" charset="0"/>
                          <a:ea typeface="+mn-ea"/>
                          <a:cs typeface="Times New Roman" panose="02020603050405020304" pitchFamily="18" charset="0"/>
                        </a:rPr>
                        <a:t>Efficiently extract and structure information from the PDF for easy retrieval.</a:t>
                      </a:r>
                      <a:endPar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PDF parsing tools can accurately extract text,.</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Handling any potential inconsistencies in the document's formatting, </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Use advanced PDF parsing libraries and validate extracted data to ensure accuracy and consistency.</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r>
              <a:tr h="1157657">
                <a:tc>
                  <a:txBody>
                    <a:bodyPr/>
                    <a:lstStyle/>
                    <a:p>
                      <a:pPr>
                        <a:lnSpc>
                          <a:spcPct val="107000"/>
                        </a:lnSpc>
                        <a:spcAft>
                          <a:spcPts val="800"/>
                        </a:spcAft>
                      </a:pPr>
                      <a:r>
                        <a:rPr lang="en-US" sz="1600" b="1" i="0" u="none" strike="noStrike" kern="1200" dirty="0">
                          <a:solidFill>
                            <a:schemeClr val="tx1"/>
                          </a:solidFill>
                          <a:effectLst/>
                          <a:latin typeface="Times New Roman" panose="02020603050405020304" pitchFamily="18" charset="0"/>
                          <a:ea typeface="+mn-ea"/>
                          <a:cs typeface="Times New Roman" panose="02020603050405020304" pitchFamily="18" charset="0"/>
                        </a:rPr>
                        <a:t>Question-Answer </a:t>
                      </a:r>
                      <a:endParaRPr lang="en-US" sz="1600" b="1"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p>
                      <a:pPr>
                        <a:lnSpc>
                          <a:spcPct val="107000"/>
                        </a:lnSpc>
                        <a:spcAft>
                          <a:spcPts val="800"/>
                        </a:spcAft>
                      </a:pPr>
                      <a:r>
                        <a:rPr lang="en-US" sz="1600" b="1" i="0" u="none" strike="noStrike" kern="1200" dirty="0">
                          <a:solidFill>
                            <a:schemeClr val="tx1"/>
                          </a:solidFill>
                          <a:effectLst/>
                          <a:latin typeface="Times New Roman" panose="02020603050405020304" pitchFamily="18" charset="0"/>
                          <a:ea typeface="+mn-ea"/>
                          <a:cs typeface="Times New Roman" panose="02020603050405020304" pitchFamily="18" charset="0"/>
                        </a:rPr>
                        <a:t>mapping</a:t>
                      </a:r>
                      <a:endPar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Given the structured nature of the content, creating a robust question-answer mapping system is feasible.</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r>
                        <a:rPr lang="en-US" sz="1600" dirty="0">
                          <a:latin typeface="Times New Roman" panose="02020603050405020304" pitchFamily="18" charset="0"/>
                          <a:cs typeface="Times New Roman" panose="02020603050405020304" pitchFamily="18" charset="0"/>
                        </a:rPr>
                        <a:t>Dealing with ambiguous or poorly formulated user queries.</a:t>
                      </a:r>
                      <a:endParaRPr lang="en-US" sz="1600" dirty="0">
                        <a:latin typeface="Times New Roman" panose="02020603050405020304" pitchFamily="18" charset="0"/>
                        <a:cs typeface="Times New Roman" panose="02020603050405020304" pitchFamily="18" charset="0"/>
                      </a:endParaRPr>
                    </a:p>
                    <a:p>
                      <a:br>
                        <a:rPr lang="en-US" sz="1600" dirty="0"/>
                      </a:b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Implement NLU techniques to improve query interpretation and ensure relevant answer retrieval.</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r>
              <a:tr h="1157657">
                <a:tc>
                  <a:txBody>
                    <a:bodyPr/>
                    <a:lstStyle/>
                    <a:p>
                      <a:pPr>
                        <a:lnSpc>
                          <a:spcPct val="107000"/>
                        </a:lnSpc>
                        <a:spcAft>
                          <a:spcPts val="800"/>
                        </a:spcAft>
                      </a:pPr>
                      <a:r>
                        <a:rPr lang="en-US" sz="1600" kern="0" dirty="0">
                          <a:effectLst/>
                          <a:latin typeface="Times New Roman" panose="02020603050405020304" pitchFamily="18" charset="0"/>
                          <a:cs typeface="Times New Roman" panose="02020603050405020304" pitchFamily="18" charset="0"/>
                        </a:rPr>
                        <a:t>Personalized AI Suggestions </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High - Existing NLP and RAG frameworks can be leveraged to create a functional chatbot.</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Integrating these technologies seamlessly to provide real-time, contextually appropriate responses.</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c>
                  <a:txBody>
                    <a:bodyPr/>
                    <a:lstStyle/>
                    <a:p>
                      <a:pPr>
                        <a:lnSpc>
                          <a:spcPct val="107000"/>
                        </a:lnSpc>
                        <a:spcAft>
                          <a:spcPts val="800"/>
                        </a:spcAft>
                      </a:pP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Utilize well-established frameworks </a:t>
                      </a:r>
                      <a:r>
                        <a:rPr lang="en-US" sz="16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LangChain</a:t>
                      </a:r>
                      <a:r>
                        <a:rPr lang="en-US" sz="16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and fine-tune models specifically for medical content.</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7194" marR="7194" marT="4796" marB="4796" anchor="b"/>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29265" y="298001"/>
            <a:ext cx="7843837" cy="1012782"/>
          </a:xfrm>
        </p:spPr>
        <p:txBody>
          <a:bodyPr/>
          <a:lstStyle/>
          <a:p>
            <a:r>
              <a:rPr lang="en-US" dirty="0"/>
              <a:t>TECH STACK</a:t>
            </a:r>
            <a:endParaRPr lang="en-US" dirty="0"/>
          </a:p>
        </p:txBody>
      </p:sp>
      <p:sp>
        <p:nvSpPr>
          <p:cNvPr id="4" name="Content Placeholder 3"/>
          <p:cNvSpPr>
            <a:spLocks noGrp="1"/>
          </p:cNvSpPr>
          <p:nvPr>
            <p:ph idx="13"/>
          </p:nvPr>
        </p:nvSpPr>
        <p:spPr>
          <a:xfrm>
            <a:off x="117987" y="1335210"/>
            <a:ext cx="9619902" cy="5112724"/>
          </a:xfrm>
        </p:spPr>
        <p:txBody>
          <a:bodyPr>
            <a:noAutofit/>
          </a:bodyPr>
          <a:lstStyle/>
          <a:p>
            <a:pPr>
              <a:lnSpc>
                <a:spcPct val="150000"/>
              </a:lnSpc>
            </a:pPr>
            <a:r>
              <a:rPr lang="en-US" sz="2000" b="1" dirty="0">
                <a:solidFill>
                  <a:schemeClr val="tx1"/>
                </a:solidFill>
                <a:latin typeface="Times New Roman" panose="02020603050405020304" pitchFamily="18" charset="0"/>
                <a:cs typeface="Times New Roman" panose="02020603050405020304" pitchFamily="18" charset="0"/>
              </a:rPr>
              <a:t>Software Requirements:</a:t>
            </a:r>
            <a:endParaRPr lang="en-US" sz="2000" b="1"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   Operating System: </a:t>
            </a:r>
            <a:r>
              <a:rPr lang="en-US" sz="2000" dirty="0">
                <a:solidFill>
                  <a:schemeClr val="tx1"/>
                </a:solidFill>
                <a:latin typeface="Times New Roman" panose="02020603050405020304" pitchFamily="18" charset="0"/>
                <a:cs typeface="Times New Roman" panose="02020603050405020304" pitchFamily="18" charset="0"/>
              </a:rPr>
              <a:t>Windows 10 (for local development and testing).</a:t>
            </a:r>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 Deep Learning Framework</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PyTorch, NLP, LLM</a:t>
            </a:r>
            <a:r>
              <a:rPr lang="en-US" sz="2000" dirty="0">
                <a:solidFill>
                  <a:schemeClr val="tx1"/>
                </a:solidFill>
                <a:latin typeface="Times New Roman" panose="02020603050405020304" pitchFamily="18" charset="0"/>
                <a:cs typeface="Times New Roman" panose="02020603050405020304" pitchFamily="18" charset="0"/>
              </a:rPr>
              <a:t>(for RAG).</a:t>
            </a:r>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Frontend: </a:t>
            </a:r>
            <a:r>
              <a:rPr lang="en-US" sz="2000" dirty="0">
                <a:solidFill>
                  <a:schemeClr val="tx1"/>
                </a:solidFill>
                <a:latin typeface="Times New Roman" panose="02020603050405020304" pitchFamily="18" charset="0"/>
                <a:cs typeface="Times New Roman" panose="02020603050405020304" pitchFamily="18" charset="0"/>
              </a:rPr>
              <a:t>Html, CSS (for interactive user interface).</a:t>
            </a:r>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Backend:</a:t>
            </a:r>
            <a:r>
              <a:rPr lang="en-US" sz="2000" dirty="0">
                <a:solidFill>
                  <a:schemeClr val="tx1"/>
                </a:solidFill>
                <a:latin typeface="Times New Roman" panose="02020603050405020304" pitchFamily="18" charset="0"/>
                <a:cs typeface="Times New Roman" panose="02020603050405020304" pitchFamily="18" charset="0"/>
              </a:rPr>
              <a:t> Flask.</a:t>
            </a:r>
            <a:endParaRPr lang="en-US" sz="2000"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US" sz="2000" b="1" dirty="0">
                <a:solidFill>
                  <a:schemeClr val="tx1"/>
                </a:solidFill>
                <a:latin typeface="Times New Roman" panose="02020603050405020304" pitchFamily="18" charset="0"/>
                <a:cs typeface="Times New Roman" panose="02020603050405020304" pitchFamily="18" charset="0"/>
              </a:rPr>
              <a:t>Hardware Requirements:</a:t>
            </a:r>
            <a:endParaRPr lang="en-US" sz="2000" b="1"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    High-Performance CPU: </a:t>
            </a:r>
            <a:r>
              <a:rPr lang="en-US" sz="2000" dirty="0">
                <a:solidFill>
                  <a:schemeClr val="tx1"/>
                </a:solidFill>
                <a:latin typeface="Times New Roman" panose="02020603050405020304" pitchFamily="18" charset="0"/>
                <a:cs typeface="Times New Roman" panose="02020603050405020304" pitchFamily="18" charset="0"/>
              </a:rPr>
              <a:t>For general computation and model training.</a:t>
            </a:r>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GPU: </a:t>
            </a:r>
            <a:r>
              <a:rPr lang="en-US" sz="2000" dirty="0">
                <a:solidFill>
                  <a:schemeClr val="tx1"/>
                </a:solidFill>
                <a:latin typeface="Times New Roman" panose="02020603050405020304" pitchFamily="18" charset="0"/>
                <a:cs typeface="Times New Roman" panose="02020603050405020304" pitchFamily="18" charset="0"/>
              </a:rPr>
              <a:t>NVIDIA RTX, AMD(essential for accelerating deep learning model training   and inference).</a:t>
            </a:r>
            <a:endParaRPr lang="en-US" sz="2000" dirty="0">
              <a:solidFill>
                <a:schemeClr val="tx1"/>
              </a:solidFill>
              <a:latin typeface="Times New Roman" panose="02020603050405020304" pitchFamily="18" charset="0"/>
              <a:cs typeface="Times New Roman" panose="02020603050405020304" pitchFamily="18" charset="0"/>
            </a:endParaRPr>
          </a:p>
          <a:p>
            <a:pPr>
              <a:lnSpc>
                <a:spcPct val="150000"/>
              </a:lnSpc>
            </a:pP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0"/>
          </p:nvPr>
        </p:nvSpPr>
        <p:spPr>
          <a:xfrm>
            <a:off x="10438475" y="457199"/>
            <a:ext cx="987552" cy="471489"/>
          </a:xfrm>
        </p:spPr>
        <p:txBody>
          <a:bodyPr/>
          <a:lstStyle/>
          <a:p>
            <a:fld id="{48F63A3B-78C7-47BE-AE5E-E10140E04643}" type="slidenum">
              <a:rPr lang="en-US" smtClean="0"/>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842301"/>
            <a:ext cx="7631709" cy="1091627"/>
          </a:xfrm>
        </p:spPr>
        <p:txBody>
          <a:bodyPr/>
          <a:lstStyle/>
          <a:p>
            <a:r>
              <a:rPr lang="en-US" dirty="0"/>
              <a:t>Scope and Limitations</a:t>
            </a:r>
            <a:endParaRPr lang="en-US" dirty="0"/>
          </a:p>
        </p:txBody>
      </p:sp>
      <p:sp>
        <p:nvSpPr>
          <p:cNvPr id="14" name="Content Placeholder 7"/>
          <p:cNvSpPr>
            <a:spLocks noGrp="1"/>
          </p:cNvSpPr>
          <p:nvPr>
            <p:ph sz="half" idx="15"/>
          </p:nvPr>
        </p:nvSpPr>
        <p:spPr>
          <a:xfrm>
            <a:off x="1484670" y="2295528"/>
            <a:ext cx="3431357" cy="4143375"/>
          </a:xfrm>
        </p:spPr>
        <p:txBody>
          <a:bodyPr>
            <a:normAutofit/>
          </a:bodyPr>
          <a:lstStyle/>
          <a:p>
            <a:pPr marL="0" indent="0">
              <a:buNone/>
            </a:pPr>
            <a:r>
              <a:rPr lang="en-US" b="1" dirty="0">
                <a:solidFill>
                  <a:schemeClr val="tx1"/>
                </a:solidFill>
                <a:latin typeface="Times New Roman" panose="02020603050405020304" pitchFamily="18" charset="0"/>
                <a:cs typeface="Times New Roman" panose="02020603050405020304" pitchFamily="18" charset="0"/>
              </a:rPr>
              <a:t>SCOPE</a:t>
            </a:r>
            <a:endParaRPr lang="en-US" b="1"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Medication Information Retrieval</a:t>
            </a:r>
            <a:endParaRPr lang="en-US"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Natural Language Processing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a:xfrm>
            <a:off x="10358437" y="457199"/>
            <a:ext cx="1067589" cy="471489"/>
          </a:xfrm>
        </p:spPr>
        <p:txBody>
          <a:bodyPr/>
          <a:lstStyle/>
          <a:p>
            <a:fld id="{48F63A3B-78C7-47BE-AE5E-E10140E04643}" type="slidenum">
              <a:rPr lang="en-US" smtClean="0"/>
            </a:fld>
            <a:endParaRPr lang="en-US" dirty="0"/>
          </a:p>
        </p:txBody>
      </p:sp>
      <p:sp>
        <p:nvSpPr>
          <p:cNvPr id="9" name="Content Placeholder 8"/>
          <p:cNvSpPr>
            <a:spLocks noGrp="1"/>
          </p:cNvSpPr>
          <p:nvPr>
            <p:ph sz="half" idx="1"/>
          </p:nvPr>
        </p:nvSpPr>
        <p:spPr>
          <a:xfrm>
            <a:off x="5549075" y="2295528"/>
            <a:ext cx="3763950" cy="4144192"/>
          </a:xfrm>
        </p:spPr>
        <p:txBody>
          <a:bodyPr/>
          <a:lstStyle/>
          <a:p>
            <a:pPr>
              <a:lnSpc>
                <a:spcPct val="150000"/>
              </a:lnSpc>
            </a:pPr>
            <a:r>
              <a:rPr lang="en-US" b="1" dirty="0">
                <a:solidFill>
                  <a:schemeClr val="tx1"/>
                </a:solidFill>
                <a:latin typeface="Times New Roman" panose="02020603050405020304" pitchFamily="18" charset="0"/>
                <a:cs typeface="Times New Roman" panose="02020603050405020304" pitchFamily="18" charset="0"/>
              </a:rPr>
              <a:t>LIMITATIONS</a:t>
            </a:r>
            <a:endParaRPr lang="en-US" b="1"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Limitations of AI</a:t>
            </a:r>
            <a:endParaRPr lang="en-US"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Complexity of Information</a:t>
            </a:r>
            <a:endParaRPr lang="en-US"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Regulatory Compliance</a:t>
            </a:r>
            <a:endParaRPr lang="en-US"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50562" y="124648"/>
            <a:ext cx="10512483" cy="980844"/>
          </a:xfrm>
        </p:spPr>
        <p:txBody>
          <a:bodyPr/>
          <a:lstStyle/>
          <a:p>
            <a:r>
              <a:rPr lang="en-US" sz="3200" dirty="0"/>
              <a:t>Literature Review</a:t>
            </a:r>
            <a:endParaRPr lang="en-US" sz="2400" dirty="0"/>
          </a:p>
        </p:txBody>
      </p:sp>
      <p:graphicFrame>
        <p:nvGraphicFramePr>
          <p:cNvPr id="6" name="Content Placeholder 5"/>
          <p:cNvGraphicFramePr>
            <a:graphicFrameLocks noGrp="1"/>
          </p:cNvGraphicFramePr>
          <p:nvPr>
            <p:ph sz="half" idx="1"/>
          </p:nvPr>
        </p:nvGraphicFramePr>
        <p:xfrm>
          <a:off x="1550426" y="1328738"/>
          <a:ext cx="9868144" cy="4865105"/>
        </p:xfrm>
        <a:graphic>
          <a:graphicData uri="http://schemas.openxmlformats.org/drawingml/2006/table">
            <a:tbl>
              <a:tblPr firstRow="1" bandRow="1">
                <a:tableStyleId>{3B4B98B0-60AC-42C2-AFA5-B58CD77FA1E5}</a:tableStyleId>
              </a:tblPr>
              <a:tblGrid>
                <a:gridCol w="2333533"/>
                <a:gridCol w="1629647"/>
                <a:gridCol w="2226604"/>
                <a:gridCol w="1863970"/>
                <a:gridCol w="1814390"/>
              </a:tblGrid>
              <a:tr h="914400">
                <a:tc>
                  <a:txBody>
                    <a:bodyPr/>
                    <a:lstStyle/>
                    <a:p>
                      <a:r>
                        <a:rPr lang="en-US" dirty="0">
                          <a:solidFill>
                            <a:schemeClr val="accent6"/>
                          </a:solidFill>
                        </a:rPr>
                        <a:t>Paper Title</a:t>
                      </a:r>
                      <a:endParaRPr lang="en-US" dirty="0">
                        <a:solidFill>
                          <a:schemeClr val="accent6"/>
                        </a:solidFill>
                      </a:endParaRPr>
                    </a:p>
                  </a:txBody>
                  <a:tcPr anchor="ctr"/>
                </a:tc>
                <a:tc>
                  <a:txBody>
                    <a:bodyPr/>
                    <a:lstStyle/>
                    <a:p>
                      <a:r>
                        <a:rPr lang="en-US" dirty="0">
                          <a:solidFill>
                            <a:schemeClr val="accent6"/>
                          </a:solidFill>
                        </a:rPr>
                        <a:t>Author &amp; year</a:t>
                      </a:r>
                      <a:endParaRPr lang="en-US" dirty="0">
                        <a:solidFill>
                          <a:schemeClr val="accent6"/>
                        </a:solidFill>
                      </a:endParaRPr>
                    </a:p>
                  </a:txBody>
                  <a:tcPr anchor="ctr"/>
                </a:tc>
                <a:tc>
                  <a:txBody>
                    <a:bodyPr/>
                    <a:lstStyle/>
                    <a:p>
                      <a:r>
                        <a:rPr lang="en-US" dirty="0">
                          <a:solidFill>
                            <a:schemeClr val="accent6"/>
                          </a:solidFill>
                        </a:rPr>
                        <a:t>Methodology</a:t>
                      </a:r>
                      <a:endParaRPr lang="en-US" dirty="0">
                        <a:solidFill>
                          <a:schemeClr val="accent6"/>
                        </a:solidFill>
                      </a:endParaRPr>
                    </a:p>
                  </a:txBody>
                  <a:tcPr anchor="ctr"/>
                </a:tc>
                <a:tc>
                  <a:txBody>
                    <a:bodyPr/>
                    <a:lstStyle/>
                    <a:p>
                      <a:r>
                        <a:rPr lang="en-US" dirty="0">
                          <a:solidFill>
                            <a:schemeClr val="accent6"/>
                          </a:solidFill>
                        </a:rPr>
                        <a:t>Inference</a:t>
                      </a:r>
                      <a:endParaRPr lang="en-US" dirty="0">
                        <a:solidFill>
                          <a:schemeClr val="accent6"/>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lang="en-US" dirty="0">
                          <a:solidFill>
                            <a:schemeClr val="accent6"/>
                          </a:solidFill>
                        </a:rPr>
                        <a:t>limitations</a:t>
                      </a:r>
                      <a:endParaRPr lang="en-US" dirty="0">
                        <a:solidFill>
                          <a:schemeClr val="accent6"/>
                        </a:solidFill>
                      </a:endParaRPr>
                    </a:p>
                    <a:p>
                      <a:endParaRPr lang="en-US" dirty="0">
                        <a:solidFill>
                          <a:schemeClr val="accent6"/>
                        </a:solidFill>
                      </a:endParaRPr>
                    </a:p>
                  </a:txBody>
                  <a:tcPr anchor="ctr"/>
                </a:tc>
              </a:tr>
              <a:tr h="640080">
                <a:tc>
                  <a:txBody>
                    <a:bodyPr/>
                    <a:lstStyle/>
                    <a:p>
                      <a:r>
                        <a:rPr lang="en-US" sz="1400" dirty="0">
                          <a:solidFill>
                            <a:schemeClr val="tx1"/>
                          </a:solidFill>
                          <a:latin typeface="Times New Roman" panose="02020603050405020304" pitchFamily="18" charset="0"/>
                          <a:cs typeface="Times New Roman" panose="02020603050405020304" pitchFamily="18" charset="0"/>
                        </a:rPr>
                        <a:t>Language Models are Few-Shot Learners</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Brown, T., Mann, B., Ryder, N., et al., 2020</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GPT-3 model trained on large-scale datasets with few-shot learning capabilities.</a:t>
                      </a:r>
                      <a:endParaRPr lang="en-US" sz="1400" dirty="0">
                        <a:solidFill>
                          <a:schemeClr val="accent6"/>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Demonstrated versatility across a wide range of NLP tasks.</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Requires high computational resources.</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r>
              <a:tr h="643498">
                <a:tc>
                  <a:txBody>
                    <a:bodyPr/>
                    <a:lstStyle/>
                    <a:p>
                      <a:pPr algn="just"/>
                      <a:r>
                        <a:rPr lang="en-US" sz="1400" dirty="0">
                          <a:solidFill>
                            <a:schemeClr val="tx1"/>
                          </a:solidFill>
                          <a:latin typeface="Times New Roman" panose="02020603050405020304" pitchFamily="18" charset="0"/>
                          <a:cs typeface="Times New Roman" panose="02020603050405020304" pitchFamily="18" charset="0"/>
                        </a:rPr>
                        <a:t>Clinical NLP for Extraction of Drug Information</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Jiang, H., Liu, C., &amp; Zhang, Y., 2022</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l"/>
                      <a:r>
                        <a:rPr lang="en-US" sz="1400" dirty="0">
                          <a:solidFill>
                            <a:schemeClr val="tx1"/>
                          </a:solidFill>
                          <a:latin typeface="Times New Roman" panose="02020603050405020304" pitchFamily="18" charset="0"/>
                          <a:cs typeface="Times New Roman" panose="02020603050405020304" pitchFamily="18" charset="0"/>
                        </a:rPr>
                        <a:t>NLP models for identifying drug-related information from clinical text.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Improved accuracy in extracting drug entities from medical text.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Struggles with domain-specific ambiguity.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r>
              <a:tr h="606129">
                <a:tc>
                  <a:txBody>
                    <a:bodyPr/>
                    <a:lstStyle/>
                    <a:p>
                      <a:r>
                        <a:rPr lang="en-US" sz="1400" dirty="0">
                          <a:solidFill>
                            <a:schemeClr val="tx1"/>
                          </a:solidFill>
                          <a:latin typeface="Times New Roman" panose="02020603050405020304" pitchFamily="18" charset="0"/>
                          <a:cs typeface="Times New Roman" panose="02020603050405020304" pitchFamily="18" charset="0"/>
                        </a:rPr>
                        <a:t>Applications of Artificial Intelligence and Chatbots in Medicine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Khan, M., Patel, S., &amp; Roberts, J., 2020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AI-driven chatbots designed for healthcare applications.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Enhanced patient engagement and medication adherence.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Lacks human empathy in patient interactions.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r>
              <a:tr h="606129">
                <a:tc>
                  <a:txBody>
                    <a:bodyPr/>
                    <a:lstStyle/>
                    <a:p>
                      <a:r>
                        <a:rPr lang="en-US" sz="1400" dirty="0">
                          <a:solidFill>
                            <a:schemeClr val="tx1"/>
                          </a:solidFill>
                          <a:latin typeface="Times New Roman" panose="02020603050405020304" pitchFamily="18" charset="0"/>
                          <a:cs typeface="Times New Roman" panose="02020603050405020304" pitchFamily="18" charset="0"/>
                        </a:rPr>
                        <a:t>Overview of the TREC 2020 Precision Medicine Track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sym typeface="+mn-ea"/>
                        </a:rPr>
                        <a:t>Roberts, C., Zhang, F., &amp; Patel, S., 2020 </a:t>
                      </a:r>
                      <a:endParaRPr lang="en-US" sz="1400" dirty="0">
                        <a:solidFill>
                          <a:schemeClr val="tx1"/>
                        </a:solidFill>
                        <a:latin typeface="Times New Roman" panose="02020603050405020304" pitchFamily="18" charset="0"/>
                        <a:cs typeface="Times New Roman" panose="02020603050405020304" pitchFamily="18" charset="0"/>
                        <a:sym typeface="+mn-ea"/>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Precision medicine track analyzing clinical text for treatment recommendations.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Improved retrieval of treatment-related data for specific conditions.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Limited generalizability to rare diseases.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r>
              <a:tr h="811265">
                <a:tc>
                  <a:txBody>
                    <a:bodyPr/>
                    <a:lstStyle/>
                    <a:p>
                      <a:r>
                        <a:rPr lang="en-US" sz="1400" dirty="0">
                          <a:solidFill>
                            <a:schemeClr val="tx1"/>
                          </a:solidFill>
                          <a:latin typeface="Times New Roman" panose="02020603050405020304" pitchFamily="18" charset="0"/>
                          <a:cs typeface="Times New Roman" panose="02020603050405020304" pitchFamily="18" charset="0"/>
                        </a:rPr>
                        <a:t>Leveraging Electronic Health Records for Pharmacovigilance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Zhang, X., Liu, J., &amp; Zhao, L., 2020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Machine learning models trained on EHR data for pharmacovigilance.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Enhanced detection of adverse drug reactions.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400" dirty="0">
                          <a:solidFill>
                            <a:schemeClr val="tx1"/>
                          </a:solidFill>
                          <a:latin typeface="Times New Roman" panose="02020603050405020304" pitchFamily="18" charset="0"/>
                          <a:cs typeface="Times New Roman" panose="02020603050405020304" pitchFamily="18" charset="0"/>
                        </a:rPr>
                        <a:t>Privacy concerns with EHR data usage. </a:t>
                      </a:r>
                      <a:endParaRPr lang="en-US" sz="1400" dirty="0">
                        <a:solidFill>
                          <a:schemeClr val="tx1"/>
                        </a:solidFill>
                        <a:latin typeface="Times New Roman" panose="02020603050405020304" pitchFamily="18" charset="0"/>
                        <a:cs typeface="Times New Roman" panose="02020603050405020304" pitchFamily="18" charset="0"/>
                      </a:endParaRPr>
                    </a:p>
                  </a:txBody>
                  <a:tcPr anchor="ctr"/>
                </a:tc>
              </a:tr>
            </a:tbl>
          </a:graphicData>
        </a:graphic>
      </p:graphicFrame>
      <p:sp>
        <p:nvSpPr>
          <p:cNvPr id="2" name="Slide Number Placeholder 1"/>
          <p:cNvSpPr>
            <a:spLocks noGrp="1"/>
          </p:cNvSpPr>
          <p:nvPr>
            <p:ph type="sldNum" sz="quarter" idx="10"/>
          </p:nvPr>
        </p:nvSpPr>
        <p:spPr>
          <a:xfrm>
            <a:off x="10358437" y="457199"/>
            <a:ext cx="1067589" cy="471489"/>
          </a:xfrm>
        </p:spPr>
        <p:txBody>
          <a:bodyPr/>
          <a:lstStyle/>
          <a:p>
            <a:fld id="{48F63A3B-78C7-47BE-AE5E-E10140E04643}" type="slidenum">
              <a:rPr lang="en-US" smtClean="0"/>
            </a:fld>
            <a:endParaRPr lang="en-US" dirty="0"/>
          </a:p>
        </p:txBody>
      </p:sp>
    </p:spTree>
  </p:cSld>
  <p:clrMapOvr>
    <a:masterClrMapping/>
  </p:clrMapOvr>
</p:sld>
</file>

<file path=ppt/tags/tag1.xml><?xml version="1.0" encoding="utf-8"?>
<p:tagLst xmlns:p="http://schemas.openxmlformats.org/presentationml/2006/main">
  <p:tag name="TABLE_ENDDRAG_ORIGIN_RECT" val="747*449"/>
  <p:tag name="TABLE_ENDDRAG_RECT" val="143*72*747*449"/>
</p:tagLst>
</file>

<file path=ppt/tags/tag2.xml><?xml version="1.0" encoding="utf-8"?>
<p:tagLst xmlns:p="http://schemas.openxmlformats.org/presentationml/2006/main">
  <p:tag name="TABLE_ENDDRAG_ORIGIN_RECT" val="741*456"/>
  <p:tag name="TABLE_ENDDRAG_RECT" val="158*67*741*456"/>
</p:tagLst>
</file>

<file path=ppt/tags/tag3.xml><?xml version="1.0" encoding="utf-8"?>
<p:tagLst xmlns:p="http://schemas.openxmlformats.org/presentationml/2006/main">
  <p:tag name="TABLE_ENDDRAG_ORIGIN_RECT" val="741*428"/>
  <p:tag name="TABLE_ENDDRAG_RECT" val="158*74*741*428"/>
</p:tagLst>
</file>

<file path=ppt/theme/theme1.xml><?xml version="1.0" encoding="utf-8"?>
<a:theme xmlns:a="http://schemas.openxmlformats.org/drawingml/2006/main" name="Custom">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themeOverride>
</file>

<file path=ppt/theme/themeOverride2.xml><?xml version="1.0" encoding="utf-8"?>
<a:themeOverride xmlns:a="http://schemas.openxmlformats.org/drawingml/2006/main">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4.xml><?xml version="1.0" encoding="utf-8"?>
<ds:datastoreItem xmlns:ds="http://schemas.openxmlformats.org/officeDocument/2006/customXml" ds:itemID="{BA719FA4-954C-4FA8-82CB-206659C3B826}">
  <ds:schemaRefs/>
</ds:datastoreItem>
</file>

<file path=customXml/itemProps5.xml><?xml version="1.0" encoding="utf-8"?>
<ds:datastoreItem xmlns:ds="http://schemas.openxmlformats.org/officeDocument/2006/customXml" ds:itemID="{04948363-B267-4BAC-8655-100FBEC280C1}">
  <ds:schemaRefs/>
</ds:datastoreItem>
</file>

<file path=customXml/itemProps6.xml><?xml version="1.0" encoding="utf-8"?>
<ds:datastoreItem xmlns:ds="http://schemas.openxmlformats.org/officeDocument/2006/customXml" ds:itemID="{16DBB56F-4362-4386-A1A1-3DF898896616}">
  <ds:schemaRefs/>
</ds:datastoreItem>
</file>

<file path=docProps/app.xml><?xml version="1.0" encoding="utf-8"?>
<Properties xmlns="http://schemas.openxmlformats.org/officeDocument/2006/extended-properties" xmlns:vt="http://schemas.openxmlformats.org/officeDocument/2006/docPropsVTypes">
  <TotalTime>0</TotalTime>
  <Words>18442</Words>
  <Application>WPS Presentation</Application>
  <PresentationFormat>Widescreen</PresentationFormat>
  <Paragraphs>532</Paragraphs>
  <Slides>28</Slides>
  <Notes>12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28</vt:i4>
      </vt:variant>
    </vt:vector>
  </HeadingPairs>
  <TitlesOfParts>
    <vt:vector size="40" baseType="lpstr">
      <vt:lpstr>Arial</vt:lpstr>
      <vt:lpstr>SimSun</vt:lpstr>
      <vt:lpstr>Wingdings</vt:lpstr>
      <vt:lpstr>Times New Roman</vt:lpstr>
      <vt:lpstr>Noto Sans Symbols</vt:lpstr>
      <vt:lpstr>Segoe Print</vt:lpstr>
      <vt:lpstr>Calibri</vt:lpstr>
      <vt:lpstr>Sabon Next LT</vt:lpstr>
      <vt:lpstr>Microsoft YaHei</vt:lpstr>
      <vt:lpstr>Arial Unicode MS</vt:lpstr>
      <vt:lpstr>Arial Black</vt:lpstr>
      <vt:lpstr>Custom</vt:lpstr>
      <vt:lpstr>PowerPoint 演示文稿</vt:lpstr>
      <vt:lpstr>Problem Statement</vt:lpstr>
      <vt:lpstr>MOTIVATION</vt:lpstr>
      <vt:lpstr>Objectives</vt:lpstr>
      <vt:lpstr>Abstract</vt:lpstr>
      <vt:lpstr>Feasibility Study</vt:lpstr>
      <vt:lpstr>TECH STACK</vt:lpstr>
      <vt:lpstr>Scope and Limitations</vt:lpstr>
      <vt:lpstr>Literature Review</vt:lpstr>
      <vt:lpstr>PowerPoint 演示文稿</vt:lpstr>
      <vt:lpstr>PowerPoint 演示文稿</vt:lpstr>
      <vt:lpstr>PowerPoint 演示文稿</vt:lpstr>
      <vt:lpstr>Architectural Design </vt:lpstr>
      <vt:lpstr>LIST OF MODULES</vt:lpstr>
      <vt:lpstr> 1.NLP PIPELINE</vt:lpstr>
      <vt:lpstr>1.NLP PIPELINE</vt:lpstr>
      <vt:lpstr>1.DATA PREPROCESSING -  NLP PIPELINE</vt:lpstr>
      <vt:lpstr>2.Embedding generation and Storage</vt:lpstr>
      <vt:lpstr>2.Embedding generation and Storage</vt:lpstr>
      <vt:lpstr>2.Embedding generation and Storage</vt:lpstr>
      <vt:lpstr>3.QUERY PROCESSING AND RESPONSE GENERATION</vt:lpstr>
      <vt:lpstr>3.QUERY PROCESSING AND RESPONSE GENERATION</vt:lpstr>
      <vt:lpstr>ReSULT</vt:lpstr>
      <vt:lpstr>PATENT/ publication/competition status</vt:lpstr>
      <vt:lpstr>PowerPoint 演示文稿</vt:lpstr>
      <vt:lpstr>References</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Zeroth Review</dc:title>
  <dc:creator>sheik meera</dc:creator>
  <cp:lastModifiedBy>Girish J.R</cp:lastModifiedBy>
  <cp:revision>38</cp:revision>
  <dcterms:created xsi:type="dcterms:W3CDTF">2024-07-18T06:02:00Z</dcterms:created>
  <dcterms:modified xsi:type="dcterms:W3CDTF">2025-02-07T14:38:14Z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1DD52851457C4215A878991F2D8FCA23_13</vt:lpwstr>
  </property>
  <property fmtid="{D5CDD505-2E9C-101B-9397-08002B2CF9AE}" pid="4" name="KSOProductBuildVer">
    <vt:lpwstr>1033-12.2.0.19805</vt:lpwstr>
  </property>
</Properties>
</file>

<file path=docProps/thumbnail.jpeg>
</file>